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7" r:id="rId95"/>
  </p:sldMasterIdLst>
  <p:notesMasterIdLst>
    <p:notesMasterId r:id="rId145"/>
  </p:notesMasterIdLst>
  <p:handoutMasterIdLst>
    <p:handoutMasterId r:id="rId146"/>
  </p:handoutMasterIdLst>
  <p:sldIdLst>
    <p:sldId id="333" r:id="rId96"/>
    <p:sldId id="341" r:id="rId97"/>
    <p:sldId id="348" r:id="rId98"/>
    <p:sldId id="368" r:id="rId99"/>
    <p:sldId id="339" r:id="rId100"/>
    <p:sldId id="350" r:id="rId101"/>
    <p:sldId id="347" r:id="rId102"/>
    <p:sldId id="340" r:id="rId103"/>
    <p:sldId id="357" r:id="rId104"/>
    <p:sldId id="356" r:id="rId105"/>
    <p:sldId id="329" r:id="rId106"/>
    <p:sldId id="370" r:id="rId107"/>
    <p:sldId id="360" r:id="rId108"/>
    <p:sldId id="358" r:id="rId109"/>
    <p:sldId id="376" r:id="rId110"/>
    <p:sldId id="365" r:id="rId111"/>
    <p:sldId id="367" r:id="rId112"/>
    <p:sldId id="364" r:id="rId113"/>
    <p:sldId id="389" r:id="rId114"/>
    <p:sldId id="366" r:id="rId115"/>
    <p:sldId id="337" r:id="rId116"/>
    <p:sldId id="375" r:id="rId117"/>
    <p:sldId id="335" r:id="rId118"/>
    <p:sldId id="372" r:id="rId119"/>
    <p:sldId id="287" r:id="rId120"/>
    <p:sldId id="382" r:id="rId121"/>
    <p:sldId id="391" r:id="rId122"/>
    <p:sldId id="383" r:id="rId123"/>
    <p:sldId id="385" r:id="rId124"/>
    <p:sldId id="384" r:id="rId125"/>
    <p:sldId id="377" r:id="rId126"/>
    <p:sldId id="378" r:id="rId127"/>
    <p:sldId id="380" r:id="rId128"/>
    <p:sldId id="381" r:id="rId129"/>
    <p:sldId id="379" r:id="rId130"/>
    <p:sldId id="388" r:id="rId131"/>
    <p:sldId id="392" r:id="rId132"/>
    <p:sldId id="400" r:id="rId133"/>
    <p:sldId id="393" r:id="rId134"/>
    <p:sldId id="394" r:id="rId135"/>
    <p:sldId id="395" r:id="rId136"/>
    <p:sldId id="396" r:id="rId137"/>
    <p:sldId id="397" r:id="rId138"/>
    <p:sldId id="398" r:id="rId139"/>
    <p:sldId id="399" r:id="rId140"/>
    <p:sldId id="401" r:id="rId141"/>
    <p:sldId id="403" r:id="rId142"/>
    <p:sldId id="402" r:id="rId143"/>
    <p:sldId id="405" r:id="rId1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2" autoAdjust="0"/>
    <p:restoredTop sz="90203" autoAdjust="0"/>
  </p:normalViewPr>
  <p:slideViewPr>
    <p:cSldViewPr snapToGrid="0">
      <p:cViewPr varScale="1">
        <p:scale>
          <a:sx n="77" d="100"/>
          <a:sy n="77" d="100"/>
        </p:scale>
        <p:origin x="840"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1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22.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43.xml"/><Relationship Id="rId107" Type="http://schemas.openxmlformats.org/officeDocument/2006/relationships/slide" Target="slides/slide12.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slide" Target="slides/slide33.xml"/><Relationship Id="rId149" Type="http://schemas.openxmlformats.org/officeDocument/2006/relationships/theme" Target="theme/theme1.xml"/><Relationship Id="rId5" Type="http://schemas.openxmlformats.org/officeDocument/2006/relationships/customXml" Target="../customXml/item5.xml"/><Relationship Id="rId95" Type="http://schemas.openxmlformats.org/officeDocument/2006/relationships/slideMaster" Target="slideMasters/slideMaster1.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18.xml"/><Relationship Id="rId118" Type="http://schemas.openxmlformats.org/officeDocument/2006/relationships/slide" Target="slides/slide23.xml"/><Relationship Id="rId134" Type="http://schemas.openxmlformats.org/officeDocument/2006/relationships/slide" Target="slides/slide39.xml"/><Relationship Id="rId139" Type="http://schemas.openxmlformats.org/officeDocument/2006/relationships/slide" Target="slides/slide44.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tableStyles" Target="tableStyles.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8.xml"/><Relationship Id="rId108" Type="http://schemas.openxmlformats.org/officeDocument/2006/relationships/slide" Target="slides/slide13.xml"/><Relationship Id="rId124" Type="http://schemas.openxmlformats.org/officeDocument/2006/relationships/slide" Target="slides/slide29.xml"/><Relationship Id="rId129" Type="http://schemas.openxmlformats.org/officeDocument/2006/relationships/slide" Target="slides/slide34.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slide" Target="slides/slide1.xml"/><Relationship Id="rId140" Type="http://schemas.openxmlformats.org/officeDocument/2006/relationships/slide" Target="slides/slide45.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19.xml"/><Relationship Id="rId119" Type="http://schemas.openxmlformats.org/officeDocument/2006/relationships/slide" Target="slides/slide24.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 Target="slides/slide35.xml"/><Relationship Id="rId135" Type="http://schemas.openxmlformats.org/officeDocument/2006/relationships/slide" Target="slides/slide40.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14.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2.xml"/><Relationship Id="rId104" Type="http://schemas.openxmlformats.org/officeDocument/2006/relationships/slide" Target="slides/slide9.xml"/><Relationship Id="rId120" Type="http://schemas.openxmlformats.org/officeDocument/2006/relationships/slide" Target="slides/slide25.xml"/><Relationship Id="rId125" Type="http://schemas.openxmlformats.org/officeDocument/2006/relationships/slide" Target="slides/slide30.xml"/><Relationship Id="rId141" Type="http://schemas.openxmlformats.org/officeDocument/2006/relationships/slide" Target="slides/slide46.xml"/><Relationship Id="rId146"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slide" Target="slides/slide15.xml"/><Relationship Id="rId115" Type="http://schemas.openxmlformats.org/officeDocument/2006/relationships/slide" Target="slides/slide20.xml"/><Relationship Id="rId131" Type="http://schemas.openxmlformats.org/officeDocument/2006/relationships/slide" Target="slides/slide36.xml"/><Relationship Id="rId136" Type="http://schemas.openxmlformats.org/officeDocument/2006/relationships/slide" Target="slides/slide41.xml"/><Relationship Id="rId61" Type="http://schemas.openxmlformats.org/officeDocument/2006/relationships/customXml" Target="../customXml/item61.xml"/><Relationship Id="rId82" Type="http://schemas.openxmlformats.org/officeDocument/2006/relationships/customXml" Target="../customXml/item8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 Target="slides/slide5.xml"/><Relationship Id="rId105" Type="http://schemas.openxmlformats.org/officeDocument/2006/relationships/slide" Target="slides/slide10.xml"/><Relationship Id="rId126" Type="http://schemas.openxmlformats.org/officeDocument/2006/relationships/slide" Target="slides/slide31.xml"/><Relationship Id="rId147"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slide" Target="slides/slide3.xml"/><Relationship Id="rId121" Type="http://schemas.openxmlformats.org/officeDocument/2006/relationships/slide" Target="slides/slide26.xml"/><Relationship Id="rId142" Type="http://schemas.openxmlformats.org/officeDocument/2006/relationships/slide" Target="slides/slide47.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21.xml"/><Relationship Id="rId137" Type="http://schemas.openxmlformats.org/officeDocument/2006/relationships/slide" Target="slides/slide42.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slide" Target="slides/slide16.xml"/><Relationship Id="rId132" Type="http://schemas.openxmlformats.org/officeDocument/2006/relationships/slide" Target="slides/slide37.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11.xml"/><Relationship Id="rId127" Type="http://schemas.openxmlformats.org/officeDocument/2006/relationships/slide" Target="slides/slide32.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slide" Target="slides/slide4.xml"/><Relationship Id="rId101" Type="http://schemas.openxmlformats.org/officeDocument/2006/relationships/slide" Target="slides/slide6.xml"/><Relationship Id="rId122" Type="http://schemas.openxmlformats.org/officeDocument/2006/relationships/slide" Target="slides/slide27.xml"/><Relationship Id="rId143" Type="http://schemas.openxmlformats.org/officeDocument/2006/relationships/slide" Target="slides/slide48.xml"/><Relationship Id="rId14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slide" Target="slides/slide17.xml"/><Relationship Id="rId133" Type="http://schemas.openxmlformats.org/officeDocument/2006/relationships/slide" Target="slides/slide38.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slide" Target="slides/slide7.xml"/><Relationship Id="rId123" Type="http://schemas.openxmlformats.org/officeDocument/2006/relationships/slide" Target="slides/slide28.xml"/><Relationship Id="rId144" Type="http://schemas.openxmlformats.org/officeDocument/2006/relationships/slide" Target="slides/slide49.xml"/><Relationship Id="rId90" Type="http://schemas.openxmlformats.org/officeDocument/2006/relationships/customXml" Target="../customXml/item90.xml"/></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439E23-EAEF-4372-B722-B24078267450}" type="doc">
      <dgm:prSet loTypeId="urn:microsoft.com/office/officeart/2005/8/layout/process4" loCatId="process" qsTypeId="urn:microsoft.com/office/officeart/2005/8/quickstyle/simple2" qsCatId="simple" csTypeId="urn:microsoft.com/office/officeart/2005/8/colors/accent0_3" csCatId="mainScheme" phldr="1"/>
      <dgm:spPr/>
      <dgm:t>
        <a:bodyPr/>
        <a:lstStyle/>
        <a:p>
          <a:endParaRPr lang="en-US"/>
        </a:p>
      </dgm:t>
    </dgm:pt>
    <dgm:pt modelId="{2737A635-0AB0-4BB1-93EB-061C046CE83C}">
      <dgm:prSet/>
      <dgm:spPr/>
      <dgm:t>
        <a:bodyPr/>
        <a:lstStyle/>
        <a:p>
          <a:r>
            <a:rPr lang="en-US" b="1" dirty="0">
              <a:latin typeface="Arial" panose="020B0604020202020204" pitchFamily="34" charset="0"/>
              <a:cs typeface="Arial" panose="020B0604020202020204" pitchFamily="34" charset="0"/>
            </a:rPr>
            <a:t>Matthew Tejada, Director, Office of Environmental Justice (OEJ) , US EPA</a:t>
          </a:r>
        </a:p>
      </dgm:t>
    </dgm:pt>
    <dgm:pt modelId="{8E37034E-B416-4277-9721-58EEF84BF157}" type="parTrans" cxnId="{1C7A126C-2CC5-494D-AEF3-7E04E6EB7C83}">
      <dgm:prSet/>
      <dgm:spPr/>
      <dgm:t>
        <a:bodyPr/>
        <a:lstStyle/>
        <a:p>
          <a:endParaRPr lang="en-US"/>
        </a:p>
      </dgm:t>
    </dgm:pt>
    <dgm:pt modelId="{98980A9B-3A73-4A2C-87D5-00EED707A352}" type="sibTrans" cxnId="{1C7A126C-2CC5-494D-AEF3-7E04E6EB7C83}">
      <dgm:prSet/>
      <dgm:spPr/>
      <dgm:t>
        <a:bodyPr/>
        <a:lstStyle/>
        <a:p>
          <a:endParaRPr lang="en-US"/>
        </a:p>
      </dgm:t>
    </dgm:pt>
    <dgm:pt modelId="{873DD3BE-A651-4B42-B7DA-D6D8315E1FC0}">
      <dgm:prSet/>
      <dgm:spPr/>
      <dgm:t>
        <a:bodyPr/>
        <a:lstStyle/>
        <a:p>
          <a:r>
            <a:rPr lang="en-US" b="1" dirty="0">
              <a:latin typeface="Arial" panose="020B0604020202020204" pitchFamily="34" charset="0"/>
              <a:cs typeface="Arial" panose="020B0604020202020204" pitchFamily="34" charset="0"/>
            </a:rPr>
            <a:t>Dan French, CEO - Brownfield Listings, LLC</a:t>
          </a:r>
        </a:p>
      </dgm:t>
    </dgm:pt>
    <dgm:pt modelId="{DBD4F96D-A390-4628-A0CB-570A8E8CCD56}" type="parTrans" cxnId="{9E7D097C-CC39-4587-9325-5A446CA621E3}">
      <dgm:prSet/>
      <dgm:spPr/>
      <dgm:t>
        <a:bodyPr/>
        <a:lstStyle/>
        <a:p>
          <a:endParaRPr lang="en-US"/>
        </a:p>
      </dgm:t>
    </dgm:pt>
    <dgm:pt modelId="{850E4267-32F3-4273-B992-4FC54E49CDAA}" type="sibTrans" cxnId="{9E7D097C-CC39-4587-9325-5A446CA621E3}">
      <dgm:prSet/>
      <dgm:spPr/>
      <dgm:t>
        <a:bodyPr/>
        <a:lstStyle/>
        <a:p>
          <a:endParaRPr lang="en-US"/>
        </a:p>
      </dgm:t>
    </dgm:pt>
    <dgm:pt modelId="{0C09A138-E516-4888-BB12-3C2F824C9021}">
      <dgm:prSet/>
      <dgm:spPr/>
      <dgm:t>
        <a:bodyPr/>
        <a:lstStyle/>
        <a:p>
          <a:r>
            <a:rPr lang="en-US" b="1" dirty="0">
              <a:latin typeface="Arial" panose="020B0604020202020204" pitchFamily="34" charset="0"/>
              <a:cs typeface="Arial" panose="020B0604020202020204" pitchFamily="34" charset="0"/>
            </a:rPr>
            <a:t>Suzi Ruhl, Senior Counsel, OEJ, US EPA; Co-chair, Rural Communities Committee, EJIWG </a:t>
          </a:r>
        </a:p>
      </dgm:t>
    </dgm:pt>
    <dgm:pt modelId="{CDC0770B-3629-4789-BD20-D512A81F0996}" type="parTrans" cxnId="{EEA1AEA4-ED36-4E48-9B97-79AFE2544520}">
      <dgm:prSet/>
      <dgm:spPr/>
      <dgm:t>
        <a:bodyPr/>
        <a:lstStyle/>
        <a:p>
          <a:endParaRPr lang="en-US"/>
        </a:p>
      </dgm:t>
    </dgm:pt>
    <dgm:pt modelId="{896A4396-362F-44EA-AE53-D0B746B6A38A}" type="sibTrans" cxnId="{EEA1AEA4-ED36-4E48-9B97-79AFE2544520}">
      <dgm:prSet/>
      <dgm:spPr/>
      <dgm:t>
        <a:bodyPr/>
        <a:lstStyle/>
        <a:p>
          <a:endParaRPr lang="en-US"/>
        </a:p>
      </dgm:t>
    </dgm:pt>
    <dgm:pt modelId="{5C50A4FC-C1C5-4B5F-A60F-FACDFE0FAA15}">
      <dgm:prSet/>
      <dgm:spPr/>
      <dgm:t>
        <a:bodyPr/>
        <a:lstStyle/>
        <a:p>
          <a:r>
            <a:rPr lang="en-US" b="1" dirty="0">
              <a:latin typeface="Arial" panose="020B0604020202020204" pitchFamily="34" charset="0"/>
              <a:cs typeface="Arial" panose="020B0604020202020204" pitchFamily="34" charset="0"/>
            </a:rPr>
            <a:t>Amy Dinn, Managing Attorney, Environmental Justice Team, Lone Star Legal Aid</a:t>
          </a:r>
        </a:p>
      </dgm:t>
    </dgm:pt>
    <dgm:pt modelId="{0787EE28-A2FF-433A-AC52-CD19EF217E30}" type="parTrans" cxnId="{149B0668-5C2E-45CE-B5CD-2B480E3A1170}">
      <dgm:prSet/>
      <dgm:spPr/>
      <dgm:t>
        <a:bodyPr/>
        <a:lstStyle/>
        <a:p>
          <a:endParaRPr lang="en-US"/>
        </a:p>
      </dgm:t>
    </dgm:pt>
    <dgm:pt modelId="{E161D84D-51E8-457B-97E1-BEE9729CAC25}" type="sibTrans" cxnId="{149B0668-5C2E-45CE-B5CD-2B480E3A1170}">
      <dgm:prSet/>
      <dgm:spPr/>
      <dgm:t>
        <a:bodyPr/>
        <a:lstStyle/>
        <a:p>
          <a:endParaRPr lang="en-US"/>
        </a:p>
      </dgm:t>
    </dgm:pt>
    <dgm:pt modelId="{9F079B2E-0C67-4857-AEAC-CD3361E796B8}" type="pres">
      <dgm:prSet presAssocID="{73439E23-EAEF-4372-B722-B24078267450}" presName="Name0" presStyleCnt="0">
        <dgm:presLayoutVars>
          <dgm:dir/>
          <dgm:animLvl val="lvl"/>
          <dgm:resizeHandles val="exact"/>
        </dgm:presLayoutVars>
      </dgm:prSet>
      <dgm:spPr/>
    </dgm:pt>
    <dgm:pt modelId="{F2504903-4E76-458A-AFD8-E090B54A4E4F}" type="pres">
      <dgm:prSet presAssocID="{5C50A4FC-C1C5-4B5F-A60F-FACDFE0FAA15}" presName="boxAndChildren" presStyleCnt="0"/>
      <dgm:spPr/>
    </dgm:pt>
    <dgm:pt modelId="{2EE3D7AC-34BF-4B9C-87D2-9589423A9FA2}" type="pres">
      <dgm:prSet presAssocID="{5C50A4FC-C1C5-4B5F-A60F-FACDFE0FAA15}" presName="parentTextBox" presStyleLbl="node1" presStyleIdx="0" presStyleCnt="4"/>
      <dgm:spPr/>
    </dgm:pt>
    <dgm:pt modelId="{92F3B289-8659-4385-8B89-8949834135BE}" type="pres">
      <dgm:prSet presAssocID="{850E4267-32F3-4273-B992-4FC54E49CDAA}" presName="sp" presStyleCnt="0"/>
      <dgm:spPr/>
    </dgm:pt>
    <dgm:pt modelId="{6E019678-D872-4309-BEF2-62044D88FF48}" type="pres">
      <dgm:prSet presAssocID="{873DD3BE-A651-4B42-B7DA-D6D8315E1FC0}" presName="arrowAndChildren" presStyleCnt="0"/>
      <dgm:spPr/>
    </dgm:pt>
    <dgm:pt modelId="{ED334E98-A820-4942-AD2D-17E3B3EF4D1C}" type="pres">
      <dgm:prSet presAssocID="{873DD3BE-A651-4B42-B7DA-D6D8315E1FC0}" presName="parentTextArrow" presStyleLbl="node1" presStyleIdx="1" presStyleCnt="4"/>
      <dgm:spPr/>
    </dgm:pt>
    <dgm:pt modelId="{25D1B179-B74C-4BD1-B335-FC90A05AFBE0}" type="pres">
      <dgm:prSet presAssocID="{896A4396-362F-44EA-AE53-D0B746B6A38A}" presName="sp" presStyleCnt="0"/>
      <dgm:spPr/>
    </dgm:pt>
    <dgm:pt modelId="{5E0296F9-7BE5-4A89-9E00-C5C70760AB1F}" type="pres">
      <dgm:prSet presAssocID="{0C09A138-E516-4888-BB12-3C2F824C9021}" presName="arrowAndChildren" presStyleCnt="0"/>
      <dgm:spPr/>
    </dgm:pt>
    <dgm:pt modelId="{9FFA7517-8EBB-456F-BC54-FC71CF5B1D15}" type="pres">
      <dgm:prSet presAssocID="{0C09A138-E516-4888-BB12-3C2F824C9021}" presName="parentTextArrow" presStyleLbl="node1" presStyleIdx="2" presStyleCnt="4"/>
      <dgm:spPr/>
    </dgm:pt>
    <dgm:pt modelId="{D515C443-FB68-4C1D-8738-F38601EFC25E}" type="pres">
      <dgm:prSet presAssocID="{98980A9B-3A73-4A2C-87D5-00EED707A352}" presName="sp" presStyleCnt="0"/>
      <dgm:spPr/>
    </dgm:pt>
    <dgm:pt modelId="{889D4983-9643-4EAE-A389-9FE883BC83A5}" type="pres">
      <dgm:prSet presAssocID="{2737A635-0AB0-4BB1-93EB-061C046CE83C}" presName="arrowAndChildren" presStyleCnt="0"/>
      <dgm:spPr/>
    </dgm:pt>
    <dgm:pt modelId="{D1E4D953-4502-407D-8546-A3257039AA9A}" type="pres">
      <dgm:prSet presAssocID="{2737A635-0AB0-4BB1-93EB-061C046CE83C}" presName="parentTextArrow" presStyleLbl="node1" presStyleIdx="3" presStyleCnt="4"/>
      <dgm:spPr/>
    </dgm:pt>
  </dgm:ptLst>
  <dgm:cxnLst>
    <dgm:cxn modelId="{149B0668-5C2E-45CE-B5CD-2B480E3A1170}" srcId="{73439E23-EAEF-4372-B722-B24078267450}" destId="{5C50A4FC-C1C5-4B5F-A60F-FACDFE0FAA15}" srcOrd="3" destOrd="0" parTransId="{0787EE28-A2FF-433A-AC52-CD19EF217E30}" sibTransId="{E161D84D-51E8-457B-97E1-BEE9729CAC25}"/>
    <dgm:cxn modelId="{1C7A126C-2CC5-494D-AEF3-7E04E6EB7C83}" srcId="{73439E23-EAEF-4372-B722-B24078267450}" destId="{2737A635-0AB0-4BB1-93EB-061C046CE83C}" srcOrd="0" destOrd="0" parTransId="{8E37034E-B416-4277-9721-58EEF84BF157}" sibTransId="{98980A9B-3A73-4A2C-87D5-00EED707A352}"/>
    <dgm:cxn modelId="{6D2E846D-11DA-4916-A284-CF0782B9AC90}" type="presOf" srcId="{873DD3BE-A651-4B42-B7DA-D6D8315E1FC0}" destId="{ED334E98-A820-4942-AD2D-17E3B3EF4D1C}" srcOrd="0" destOrd="0" presId="urn:microsoft.com/office/officeart/2005/8/layout/process4"/>
    <dgm:cxn modelId="{9E7D097C-CC39-4587-9325-5A446CA621E3}" srcId="{73439E23-EAEF-4372-B722-B24078267450}" destId="{873DD3BE-A651-4B42-B7DA-D6D8315E1FC0}" srcOrd="2" destOrd="0" parTransId="{DBD4F96D-A390-4628-A0CB-570A8E8CCD56}" sibTransId="{850E4267-32F3-4273-B992-4FC54E49CDAA}"/>
    <dgm:cxn modelId="{5602E591-A0D7-4332-8FBB-42C27C2C5303}" type="presOf" srcId="{0C09A138-E516-4888-BB12-3C2F824C9021}" destId="{9FFA7517-8EBB-456F-BC54-FC71CF5B1D15}" srcOrd="0" destOrd="0" presId="urn:microsoft.com/office/officeart/2005/8/layout/process4"/>
    <dgm:cxn modelId="{5143E098-88F5-457E-A9A2-81AD5F9828BA}" type="presOf" srcId="{5C50A4FC-C1C5-4B5F-A60F-FACDFE0FAA15}" destId="{2EE3D7AC-34BF-4B9C-87D2-9589423A9FA2}" srcOrd="0" destOrd="0" presId="urn:microsoft.com/office/officeart/2005/8/layout/process4"/>
    <dgm:cxn modelId="{EEA1AEA4-ED36-4E48-9B97-79AFE2544520}" srcId="{73439E23-EAEF-4372-B722-B24078267450}" destId="{0C09A138-E516-4888-BB12-3C2F824C9021}" srcOrd="1" destOrd="0" parTransId="{CDC0770B-3629-4789-BD20-D512A81F0996}" sibTransId="{896A4396-362F-44EA-AE53-D0B746B6A38A}"/>
    <dgm:cxn modelId="{E603B2A9-8978-4EC7-92A7-F70101F3C413}" type="presOf" srcId="{73439E23-EAEF-4372-B722-B24078267450}" destId="{9F079B2E-0C67-4857-AEAC-CD3361E796B8}" srcOrd="0" destOrd="0" presId="urn:microsoft.com/office/officeart/2005/8/layout/process4"/>
    <dgm:cxn modelId="{5FC622E3-B169-4621-ADB5-25E0177AAE26}" type="presOf" srcId="{2737A635-0AB0-4BB1-93EB-061C046CE83C}" destId="{D1E4D953-4502-407D-8546-A3257039AA9A}" srcOrd="0" destOrd="0" presId="urn:microsoft.com/office/officeart/2005/8/layout/process4"/>
    <dgm:cxn modelId="{F449640F-E8EF-455E-B90C-48D27A29E0C3}" type="presParOf" srcId="{9F079B2E-0C67-4857-AEAC-CD3361E796B8}" destId="{F2504903-4E76-458A-AFD8-E090B54A4E4F}" srcOrd="0" destOrd="0" presId="urn:microsoft.com/office/officeart/2005/8/layout/process4"/>
    <dgm:cxn modelId="{F093D00B-2CE7-4CBB-9776-589826B1D519}" type="presParOf" srcId="{F2504903-4E76-458A-AFD8-E090B54A4E4F}" destId="{2EE3D7AC-34BF-4B9C-87D2-9589423A9FA2}" srcOrd="0" destOrd="0" presId="urn:microsoft.com/office/officeart/2005/8/layout/process4"/>
    <dgm:cxn modelId="{3232C16C-E2BF-4A4B-8C9B-0B2A9CF989D6}" type="presParOf" srcId="{9F079B2E-0C67-4857-AEAC-CD3361E796B8}" destId="{92F3B289-8659-4385-8B89-8949834135BE}" srcOrd="1" destOrd="0" presId="urn:microsoft.com/office/officeart/2005/8/layout/process4"/>
    <dgm:cxn modelId="{4D26C3DC-6F9E-492D-91C9-8A98E6925D8A}" type="presParOf" srcId="{9F079B2E-0C67-4857-AEAC-CD3361E796B8}" destId="{6E019678-D872-4309-BEF2-62044D88FF48}" srcOrd="2" destOrd="0" presId="urn:microsoft.com/office/officeart/2005/8/layout/process4"/>
    <dgm:cxn modelId="{78C6D2BA-DD65-4D83-A6A3-12561EECE8BD}" type="presParOf" srcId="{6E019678-D872-4309-BEF2-62044D88FF48}" destId="{ED334E98-A820-4942-AD2D-17E3B3EF4D1C}" srcOrd="0" destOrd="0" presId="urn:microsoft.com/office/officeart/2005/8/layout/process4"/>
    <dgm:cxn modelId="{F569EDCF-F216-482B-A3D9-8C306CB61BEA}" type="presParOf" srcId="{9F079B2E-0C67-4857-AEAC-CD3361E796B8}" destId="{25D1B179-B74C-4BD1-B335-FC90A05AFBE0}" srcOrd="3" destOrd="0" presId="urn:microsoft.com/office/officeart/2005/8/layout/process4"/>
    <dgm:cxn modelId="{A907EA78-8BAB-4188-BD6A-5204E1E2D90E}" type="presParOf" srcId="{9F079B2E-0C67-4857-AEAC-CD3361E796B8}" destId="{5E0296F9-7BE5-4A89-9E00-C5C70760AB1F}" srcOrd="4" destOrd="0" presId="urn:microsoft.com/office/officeart/2005/8/layout/process4"/>
    <dgm:cxn modelId="{9B12D542-74F6-4044-BDC3-0763BB9CDD81}" type="presParOf" srcId="{5E0296F9-7BE5-4A89-9E00-C5C70760AB1F}" destId="{9FFA7517-8EBB-456F-BC54-FC71CF5B1D15}" srcOrd="0" destOrd="0" presId="urn:microsoft.com/office/officeart/2005/8/layout/process4"/>
    <dgm:cxn modelId="{5619B094-49C6-49E3-B79B-26343313496D}" type="presParOf" srcId="{9F079B2E-0C67-4857-AEAC-CD3361E796B8}" destId="{D515C443-FB68-4C1D-8738-F38601EFC25E}" srcOrd="5" destOrd="0" presId="urn:microsoft.com/office/officeart/2005/8/layout/process4"/>
    <dgm:cxn modelId="{0910F84C-C5EC-426A-A34A-A07F74487B6B}" type="presParOf" srcId="{9F079B2E-0C67-4857-AEAC-CD3361E796B8}" destId="{889D4983-9643-4EAE-A389-9FE883BC83A5}" srcOrd="6" destOrd="0" presId="urn:microsoft.com/office/officeart/2005/8/layout/process4"/>
    <dgm:cxn modelId="{EDBDACD6-8445-443C-9527-EA4CFE8BA6F7}" type="presParOf" srcId="{889D4983-9643-4EAE-A389-9FE883BC83A5}" destId="{D1E4D953-4502-407D-8546-A3257039AA9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A332D0-66A3-4F45-ADAB-22DAB59D08D0}" type="doc">
      <dgm:prSet loTypeId="urn:microsoft.com/office/officeart/2016/7/layout/BasicLinearProcessNumbered" loCatId="process" qsTypeId="urn:microsoft.com/office/officeart/2005/8/quickstyle/simple3" qsCatId="simple" csTypeId="urn:microsoft.com/office/officeart/2005/8/colors/accent0_3" csCatId="mainScheme" phldr="1"/>
      <dgm:spPr/>
      <dgm:t>
        <a:bodyPr/>
        <a:lstStyle/>
        <a:p>
          <a:endParaRPr lang="en-US"/>
        </a:p>
      </dgm:t>
    </dgm:pt>
    <dgm:pt modelId="{6C7597D1-E0E5-4437-9616-3A1EA02B8FAB}">
      <dgm:prSet custT="1"/>
      <dgm:spPr/>
      <dgm:t>
        <a:bodyPr/>
        <a:lstStyle/>
        <a:p>
          <a:r>
            <a:rPr lang="en-US" sz="1800" dirty="0">
              <a:latin typeface="Arial" panose="020B0604020202020204" pitchFamily="34" charset="0"/>
              <a:cs typeface="Arial" panose="020B0604020202020204" pitchFamily="34" charset="0"/>
            </a:rPr>
            <a:t>Setting the Stage</a:t>
          </a:r>
        </a:p>
      </dgm:t>
    </dgm:pt>
    <dgm:pt modelId="{613B0597-DC66-466C-B0B2-B06B5114C03D}" type="parTrans" cxnId="{EB56E593-8C9F-47D4-94D9-1C0342C55313}">
      <dgm:prSet/>
      <dgm:spPr/>
      <dgm:t>
        <a:bodyPr/>
        <a:lstStyle/>
        <a:p>
          <a:endParaRPr lang="en-US"/>
        </a:p>
      </dgm:t>
    </dgm:pt>
    <dgm:pt modelId="{17067F56-EE80-493A-B799-BF79667BF35F}" type="sibTrans" cxnId="{EB56E593-8C9F-47D4-94D9-1C0342C55313}">
      <dgm:prSet phldrT="1" phldr="0"/>
      <dgm:spPr/>
      <dgm:t>
        <a:bodyPr/>
        <a:lstStyle/>
        <a:p>
          <a:r>
            <a:rPr lang="en-US"/>
            <a:t>1</a:t>
          </a:r>
        </a:p>
      </dgm:t>
    </dgm:pt>
    <dgm:pt modelId="{DC628DE7-7F9C-451A-BBC2-385E2C59BB28}">
      <dgm:prSet custT="1"/>
      <dgm:spPr/>
      <dgm:t>
        <a:bodyPr/>
        <a:lstStyle/>
        <a:p>
          <a:r>
            <a:rPr lang="en-US" sz="1800" dirty="0">
              <a:latin typeface="Arial" panose="020B0604020202020204" pitchFamily="34" charset="0"/>
              <a:cs typeface="Arial" panose="020B0604020202020204" pitchFamily="34" charset="0"/>
            </a:rPr>
            <a:t>Understanding B2H </a:t>
          </a:r>
        </a:p>
      </dgm:t>
    </dgm:pt>
    <dgm:pt modelId="{0299CE2B-DE4B-47C9-B3B0-278E24CF22C4}" type="parTrans" cxnId="{E8AB8F99-7F8A-4441-8E61-3D570D9C051E}">
      <dgm:prSet/>
      <dgm:spPr/>
      <dgm:t>
        <a:bodyPr/>
        <a:lstStyle/>
        <a:p>
          <a:endParaRPr lang="en-US"/>
        </a:p>
      </dgm:t>
    </dgm:pt>
    <dgm:pt modelId="{B49764B2-FD27-4CD3-BEEA-C2C17C159CA0}" type="sibTrans" cxnId="{E8AB8F99-7F8A-4441-8E61-3D570D9C051E}">
      <dgm:prSet phldrT="2" phldr="0"/>
      <dgm:spPr/>
      <dgm:t>
        <a:bodyPr/>
        <a:lstStyle/>
        <a:p>
          <a:r>
            <a:rPr lang="en-US"/>
            <a:t>2</a:t>
          </a:r>
        </a:p>
      </dgm:t>
    </dgm:pt>
    <dgm:pt modelId="{436BF037-BE6F-42B4-B123-45E75485B42D}">
      <dgm:prSet custT="1"/>
      <dgm:spPr/>
      <dgm:t>
        <a:bodyPr/>
        <a:lstStyle/>
        <a:p>
          <a:r>
            <a:rPr lang="en-US" sz="1800" dirty="0">
              <a:latin typeface="Arial" panose="020B0604020202020204" pitchFamily="34" charset="0"/>
              <a:cs typeface="Arial" panose="020B0604020202020204" pitchFamily="34" charset="0"/>
            </a:rPr>
            <a:t>Mitigating Flooding and Revitalizing Brownfields in Houston</a:t>
          </a:r>
        </a:p>
      </dgm:t>
    </dgm:pt>
    <dgm:pt modelId="{3A29CB6A-70AD-45E5-8758-C5F57EBDD702}" type="parTrans" cxnId="{621978ED-3F82-4CB8-8766-698BB71E755F}">
      <dgm:prSet/>
      <dgm:spPr/>
      <dgm:t>
        <a:bodyPr/>
        <a:lstStyle/>
        <a:p>
          <a:endParaRPr lang="en-US"/>
        </a:p>
      </dgm:t>
    </dgm:pt>
    <dgm:pt modelId="{41B20C2E-6E75-4A36-9F1B-D1F810441E34}" type="sibTrans" cxnId="{621978ED-3F82-4CB8-8766-698BB71E755F}">
      <dgm:prSet phldrT="3" phldr="0"/>
      <dgm:spPr/>
      <dgm:t>
        <a:bodyPr/>
        <a:lstStyle/>
        <a:p>
          <a:r>
            <a:rPr lang="en-US"/>
            <a:t>3</a:t>
          </a:r>
        </a:p>
      </dgm:t>
    </dgm:pt>
    <dgm:pt modelId="{6C4D75B8-69C9-483C-84CF-54BC0F3377BB}">
      <dgm:prSet custT="1"/>
      <dgm:spPr/>
      <dgm:t>
        <a:bodyPr/>
        <a:lstStyle/>
        <a:p>
          <a:r>
            <a:rPr lang="en-US" sz="1800" dirty="0">
              <a:latin typeface="Arial" panose="020B0604020202020204" pitchFamily="34" charset="0"/>
              <a:cs typeface="Arial" panose="020B0604020202020204" pitchFamily="34" charset="0"/>
            </a:rPr>
            <a:t>Engaging Communities for Disaster-B2H </a:t>
          </a:r>
        </a:p>
      </dgm:t>
    </dgm:pt>
    <dgm:pt modelId="{7124D967-51ED-4C7A-976E-330BF64F0435}" type="parTrans" cxnId="{EA4B19B1-382B-47A4-B001-BDB9A23BA8A7}">
      <dgm:prSet/>
      <dgm:spPr/>
      <dgm:t>
        <a:bodyPr/>
        <a:lstStyle/>
        <a:p>
          <a:endParaRPr lang="en-US"/>
        </a:p>
      </dgm:t>
    </dgm:pt>
    <dgm:pt modelId="{897B5DEE-D66A-427A-8F79-60D4C9D3B162}" type="sibTrans" cxnId="{EA4B19B1-382B-47A4-B001-BDB9A23BA8A7}">
      <dgm:prSet phldrT="4" phldr="0"/>
      <dgm:spPr/>
      <dgm:t>
        <a:bodyPr/>
        <a:lstStyle/>
        <a:p>
          <a:r>
            <a:rPr lang="en-US"/>
            <a:t>4</a:t>
          </a:r>
        </a:p>
      </dgm:t>
    </dgm:pt>
    <dgm:pt modelId="{BB11C650-6E36-4644-907C-1DA3FCC2AB1E}">
      <dgm:prSet custT="1"/>
      <dgm:spPr/>
      <dgm:t>
        <a:bodyPr/>
        <a:lstStyle/>
        <a:p>
          <a:r>
            <a:rPr lang="en-US" sz="1800" dirty="0">
              <a:latin typeface="Arial" panose="020B0604020202020204" pitchFamily="34" charset="0"/>
              <a:cs typeface="Arial" panose="020B0604020202020204" pitchFamily="34" charset="0"/>
            </a:rPr>
            <a:t>Case Example</a:t>
          </a:r>
        </a:p>
      </dgm:t>
    </dgm:pt>
    <dgm:pt modelId="{99F742D3-6E03-4F1D-954D-DB3B836CD1E0}" type="parTrans" cxnId="{7BC782CD-552A-48DF-824A-8193C0B669F2}">
      <dgm:prSet/>
      <dgm:spPr/>
      <dgm:t>
        <a:bodyPr/>
        <a:lstStyle/>
        <a:p>
          <a:endParaRPr lang="en-US"/>
        </a:p>
      </dgm:t>
    </dgm:pt>
    <dgm:pt modelId="{2401F0AD-5B5E-4D98-AA37-368CFAA7580C}" type="sibTrans" cxnId="{7BC782CD-552A-48DF-824A-8193C0B669F2}">
      <dgm:prSet/>
      <dgm:spPr/>
      <dgm:t>
        <a:bodyPr/>
        <a:lstStyle/>
        <a:p>
          <a:endParaRPr lang="en-US"/>
        </a:p>
      </dgm:t>
    </dgm:pt>
    <dgm:pt modelId="{712B7C12-234E-46F1-910A-4FD7E7C2E6D1}">
      <dgm:prSet custT="1"/>
      <dgm:spPr/>
      <dgm:t>
        <a:bodyPr/>
        <a:lstStyle/>
        <a:p>
          <a:r>
            <a:rPr lang="en-US" sz="1800" dirty="0">
              <a:latin typeface="Arial" panose="020B0604020202020204" pitchFamily="34" charset="0"/>
              <a:cs typeface="Arial" panose="020B0604020202020204" pitchFamily="34" charset="0"/>
            </a:rPr>
            <a:t>Opening Remarks</a:t>
          </a:r>
        </a:p>
      </dgm:t>
    </dgm:pt>
    <dgm:pt modelId="{5BBA8FC3-F623-4A2C-A462-5E5C6F242D60}" type="parTrans" cxnId="{F92ACC5F-C60D-44C8-AC57-6F971DC8D9DE}">
      <dgm:prSet/>
      <dgm:spPr/>
      <dgm:t>
        <a:bodyPr/>
        <a:lstStyle/>
        <a:p>
          <a:endParaRPr lang="en-US"/>
        </a:p>
      </dgm:t>
    </dgm:pt>
    <dgm:pt modelId="{20D4FBCF-B405-451A-88E0-CEC303BB73C5}" type="sibTrans" cxnId="{F92ACC5F-C60D-44C8-AC57-6F971DC8D9DE}">
      <dgm:prSet/>
      <dgm:spPr/>
      <dgm:t>
        <a:bodyPr/>
        <a:lstStyle/>
        <a:p>
          <a:endParaRPr lang="en-US"/>
        </a:p>
      </dgm:t>
    </dgm:pt>
    <dgm:pt modelId="{294542AA-3A16-4128-B1C0-9C841BE9D866}">
      <dgm:prSet custT="1"/>
      <dgm:spPr/>
      <dgm:t>
        <a:bodyPr/>
        <a:lstStyle/>
        <a:p>
          <a:r>
            <a:rPr lang="en-US" sz="1800" dirty="0">
              <a:latin typeface="Arial" panose="020B0604020202020204" pitchFamily="34" charset="0"/>
              <a:cs typeface="Arial" panose="020B0604020202020204" pitchFamily="34" charset="0"/>
            </a:rPr>
            <a:t>Building Blocks</a:t>
          </a:r>
        </a:p>
      </dgm:t>
    </dgm:pt>
    <dgm:pt modelId="{9E5C2FC1-58ED-48CC-A266-7A423CBE1D41}" type="parTrans" cxnId="{9946B719-1BE7-40CC-AF93-1791B7775BBF}">
      <dgm:prSet/>
      <dgm:spPr/>
      <dgm:t>
        <a:bodyPr/>
        <a:lstStyle/>
        <a:p>
          <a:endParaRPr lang="en-US"/>
        </a:p>
      </dgm:t>
    </dgm:pt>
    <dgm:pt modelId="{8FFFBEDB-3294-4826-88A0-759C4668A795}" type="sibTrans" cxnId="{9946B719-1BE7-40CC-AF93-1791B7775BBF}">
      <dgm:prSet/>
      <dgm:spPr/>
      <dgm:t>
        <a:bodyPr/>
        <a:lstStyle/>
        <a:p>
          <a:endParaRPr lang="en-US"/>
        </a:p>
      </dgm:t>
    </dgm:pt>
    <dgm:pt modelId="{513D7C52-1D7C-4B47-9662-B92350A9BE08}">
      <dgm:prSet custT="1"/>
      <dgm:spPr/>
      <dgm:t>
        <a:bodyPr/>
        <a:lstStyle/>
        <a:p>
          <a:r>
            <a:rPr lang="en-US" sz="1800" dirty="0">
              <a:latin typeface="Arial" panose="020B0604020202020204" pitchFamily="34" charset="0"/>
              <a:cs typeface="Arial" panose="020B0604020202020204" pitchFamily="34" charset="0"/>
            </a:rPr>
            <a:t>Welcome and Introductions</a:t>
          </a:r>
        </a:p>
      </dgm:t>
    </dgm:pt>
    <dgm:pt modelId="{5D417037-8D16-4ABA-BB13-0A091FD45764}" type="parTrans" cxnId="{6B8D939F-D284-4B81-89A0-F99E0B76EEA1}">
      <dgm:prSet/>
      <dgm:spPr/>
      <dgm:t>
        <a:bodyPr/>
        <a:lstStyle/>
        <a:p>
          <a:endParaRPr lang="en-US"/>
        </a:p>
      </dgm:t>
    </dgm:pt>
    <dgm:pt modelId="{14384934-F965-4A05-9B8C-880A895F9622}" type="sibTrans" cxnId="{6B8D939F-D284-4B81-89A0-F99E0B76EEA1}">
      <dgm:prSet/>
      <dgm:spPr/>
      <dgm:t>
        <a:bodyPr/>
        <a:lstStyle/>
        <a:p>
          <a:endParaRPr lang="en-US"/>
        </a:p>
      </dgm:t>
    </dgm:pt>
    <dgm:pt modelId="{2AB1C073-9E3B-430A-A9EA-70658B1C2B03}">
      <dgm:prSet custT="1"/>
      <dgm:spPr/>
      <dgm:t>
        <a:bodyPr/>
        <a:lstStyle/>
        <a:p>
          <a:r>
            <a:rPr lang="en-US" sz="1800" dirty="0">
              <a:latin typeface="Arial" panose="020B0604020202020204" pitchFamily="34" charset="0"/>
              <a:cs typeface="Arial" panose="020B0604020202020204" pitchFamily="34" charset="0"/>
            </a:rPr>
            <a:t>National Momentum</a:t>
          </a:r>
        </a:p>
      </dgm:t>
    </dgm:pt>
    <dgm:pt modelId="{6CCBD555-8A03-427F-838D-27FAD91FE25B}" type="parTrans" cxnId="{C581DDBD-DA0E-44E3-A473-7F72262B69BD}">
      <dgm:prSet/>
      <dgm:spPr/>
      <dgm:t>
        <a:bodyPr/>
        <a:lstStyle/>
        <a:p>
          <a:endParaRPr lang="en-US"/>
        </a:p>
      </dgm:t>
    </dgm:pt>
    <dgm:pt modelId="{F16A5D85-C3EE-4D8C-9D66-A24378E603A8}" type="sibTrans" cxnId="{C581DDBD-DA0E-44E3-A473-7F72262B69BD}">
      <dgm:prSet/>
      <dgm:spPr/>
      <dgm:t>
        <a:bodyPr/>
        <a:lstStyle/>
        <a:p>
          <a:endParaRPr lang="en-US"/>
        </a:p>
      </dgm:t>
    </dgm:pt>
    <dgm:pt modelId="{28AFD9B7-40C4-47EA-9569-7557CF8C8550}">
      <dgm:prSet custT="1"/>
      <dgm:spPr/>
      <dgm:t>
        <a:bodyPr/>
        <a:lstStyle/>
        <a:p>
          <a:r>
            <a:rPr lang="en-US" sz="1800" dirty="0">
              <a:latin typeface="Arial" panose="020B0604020202020204" pitchFamily="34" charset="0"/>
              <a:cs typeface="Arial" panose="020B0604020202020204" pitchFamily="34" charset="0"/>
            </a:rPr>
            <a:t>Next Steps</a:t>
          </a:r>
        </a:p>
      </dgm:t>
    </dgm:pt>
    <dgm:pt modelId="{036DE444-964C-4552-AB0F-2F623290CCF2}" type="parTrans" cxnId="{4D88622C-792C-48E1-96D3-48D1EA90063B}">
      <dgm:prSet/>
      <dgm:spPr/>
      <dgm:t>
        <a:bodyPr/>
        <a:lstStyle/>
        <a:p>
          <a:endParaRPr lang="en-US"/>
        </a:p>
      </dgm:t>
    </dgm:pt>
    <dgm:pt modelId="{4F7C4485-2653-4054-B532-771FA029C3F0}" type="sibTrans" cxnId="{4D88622C-792C-48E1-96D3-48D1EA90063B}">
      <dgm:prSet/>
      <dgm:spPr/>
      <dgm:t>
        <a:bodyPr/>
        <a:lstStyle/>
        <a:p>
          <a:endParaRPr lang="en-US"/>
        </a:p>
      </dgm:t>
    </dgm:pt>
    <dgm:pt modelId="{50CB59E7-6E9F-4000-AFB7-B73BB64A9551}" type="pres">
      <dgm:prSet presAssocID="{19A332D0-66A3-4F45-ADAB-22DAB59D08D0}" presName="Name0" presStyleCnt="0">
        <dgm:presLayoutVars>
          <dgm:animLvl val="lvl"/>
          <dgm:resizeHandles val="exact"/>
        </dgm:presLayoutVars>
      </dgm:prSet>
      <dgm:spPr/>
    </dgm:pt>
    <dgm:pt modelId="{7298A7CF-853A-4C73-B7E2-6E977B5C7BCB}" type="pres">
      <dgm:prSet presAssocID="{6C7597D1-E0E5-4437-9616-3A1EA02B8FAB}" presName="compositeNode" presStyleCnt="0">
        <dgm:presLayoutVars>
          <dgm:bulletEnabled val="1"/>
        </dgm:presLayoutVars>
      </dgm:prSet>
      <dgm:spPr/>
    </dgm:pt>
    <dgm:pt modelId="{ADBD843D-5B54-49C1-8075-878B0B3F5856}" type="pres">
      <dgm:prSet presAssocID="{6C7597D1-E0E5-4437-9616-3A1EA02B8FAB}" presName="bgRect" presStyleLbl="bgAccFollowNode1" presStyleIdx="0" presStyleCnt="4"/>
      <dgm:spPr/>
    </dgm:pt>
    <dgm:pt modelId="{D495EB3D-847A-43F1-B9AB-3A21ADFC56B4}" type="pres">
      <dgm:prSet presAssocID="{17067F56-EE80-493A-B799-BF79667BF35F}" presName="sibTransNodeCircle" presStyleLbl="alignNode1" presStyleIdx="0" presStyleCnt="8">
        <dgm:presLayoutVars>
          <dgm:chMax val="0"/>
          <dgm:bulletEnabled/>
        </dgm:presLayoutVars>
      </dgm:prSet>
      <dgm:spPr/>
    </dgm:pt>
    <dgm:pt modelId="{6F8E42B4-B2A5-4170-BDA1-AFC729DCC417}" type="pres">
      <dgm:prSet presAssocID="{6C7597D1-E0E5-4437-9616-3A1EA02B8FAB}" presName="bottomLine" presStyleLbl="alignNode1" presStyleIdx="1" presStyleCnt="8">
        <dgm:presLayoutVars/>
      </dgm:prSet>
      <dgm:spPr/>
    </dgm:pt>
    <dgm:pt modelId="{817F1DFE-9A1B-4796-94B0-43FBB52C590C}" type="pres">
      <dgm:prSet presAssocID="{6C7597D1-E0E5-4437-9616-3A1EA02B8FAB}" presName="nodeText" presStyleLbl="bgAccFollowNode1" presStyleIdx="0" presStyleCnt="4">
        <dgm:presLayoutVars>
          <dgm:bulletEnabled val="1"/>
        </dgm:presLayoutVars>
      </dgm:prSet>
      <dgm:spPr/>
    </dgm:pt>
    <dgm:pt modelId="{675BAFB2-8FCE-4091-AABC-3522E6CBDEBC}" type="pres">
      <dgm:prSet presAssocID="{17067F56-EE80-493A-B799-BF79667BF35F}" presName="sibTrans" presStyleCnt="0"/>
      <dgm:spPr/>
    </dgm:pt>
    <dgm:pt modelId="{65A0A729-55A0-4290-8B92-77CD2614B2AF}" type="pres">
      <dgm:prSet presAssocID="{DC628DE7-7F9C-451A-BBC2-385E2C59BB28}" presName="compositeNode" presStyleCnt="0">
        <dgm:presLayoutVars>
          <dgm:bulletEnabled val="1"/>
        </dgm:presLayoutVars>
      </dgm:prSet>
      <dgm:spPr/>
    </dgm:pt>
    <dgm:pt modelId="{728CBF97-7DA4-466E-B73B-7BD79F91EA13}" type="pres">
      <dgm:prSet presAssocID="{DC628DE7-7F9C-451A-BBC2-385E2C59BB28}" presName="bgRect" presStyleLbl="bgAccFollowNode1" presStyleIdx="1" presStyleCnt="4"/>
      <dgm:spPr/>
    </dgm:pt>
    <dgm:pt modelId="{FA2E61B9-8484-4B5F-9BCC-E2D5B82B7C66}" type="pres">
      <dgm:prSet presAssocID="{B49764B2-FD27-4CD3-BEEA-C2C17C159CA0}" presName="sibTransNodeCircle" presStyleLbl="alignNode1" presStyleIdx="2" presStyleCnt="8">
        <dgm:presLayoutVars>
          <dgm:chMax val="0"/>
          <dgm:bulletEnabled/>
        </dgm:presLayoutVars>
      </dgm:prSet>
      <dgm:spPr/>
    </dgm:pt>
    <dgm:pt modelId="{BEEF3E29-9801-4DCF-928D-D353733CC13F}" type="pres">
      <dgm:prSet presAssocID="{DC628DE7-7F9C-451A-BBC2-385E2C59BB28}" presName="bottomLine" presStyleLbl="alignNode1" presStyleIdx="3" presStyleCnt="8">
        <dgm:presLayoutVars/>
      </dgm:prSet>
      <dgm:spPr/>
    </dgm:pt>
    <dgm:pt modelId="{A582FC24-E40B-4C3B-84CF-458A635610A1}" type="pres">
      <dgm:prSet presAssocID="{DC628DE7-7F9C-451A-BBC2-385E2C59BB28}" presName="nodeText" presStyleLbl="bgAccFollowNode1" presStyleIdx="1" presStyleCnt="4">
        <dgm:presLayoutVars>
          <dgm:bulletEnabled val="1"/>
        </dgm:presLayoutVars>
      </dgm:prSet>
      <dgm:spPr/>
    </dgm:pt>
    <dgm:pt modelId="{E8916931-F9B7-4418-84DB-4705E3F2CD37}" type="pres">
      <dgm:prSet presAssocID="{B49764B2-FD27-4CD3-BEEA-C2C17C159CA0}" presName="sibTrans" presStyleCnt="0"/>
      <dgm:spPr/>
    </dgm:pt>
    <dgm:pt modelId="{355C16E5-581F-48D3-A898-7C6D641CCB6C}" type="pres">
      <dgm:prSet presAssocID="{436BF037-BE6F-42B4-B123-45E75485B42D}" presName="compositeNode" presStyleCnt="0">
        <dgm:presLayoutVars>
          <dgm:bulletEnabled val="1"/>
        </dgm:presLayoutVars>
      </dgm:prSet>
      <dgm:spPr/>
    </dgm:pt>
    <dgm:pt modelId="{6853AEFE-BD62-4A0C-B95E-0B3EA8939068}" type="pres">
      <dgm:prSet presAssocID="{436BF037-BE6F-42B4-B123-45E75485B42D}" presName="bgRect" presStyleLbl="bgAccFollowNode1" presStyleIdx="2" presStyleCnt="4"/>
      <dgm:spPr/>
    </dgm:pt>
    <dgm:pt modelId="{BECD2FBD-31B5-452C-9A26-EF3356E49BEF}" type="pres">
      <dgm:prSet presAssocID="{41B20C2E-6E75-4A36-9F1B-D1F810441E34}" presName="sibTransNodeCircle" presStyleLbl="alignNode1" presStyleIdx="4" presStyleCnt="8">
        <dgm:presLayoutVars>
          <dgm:chMax val="0"/>
          <dgm:bulletEnabled/>
        </dgm:presLayoutVars>
      </dgm:prSet>
      <dgm:spPr/>
    </dgm:pt>
    <dgm:pt modelId="{8D81DB81-40A6-475E-96EF-2C068A59C9B0}" type="pres">
      <dgm:prSet presAssocID="{436BF037-BE6F-42B4-B123-45E75485B42D}" presName="bottomLine" presStyleLbl="alignNode1" presStyleIdx="5" presStyleCnt="8">
        <dgm:presLayoutVars/>
      </dgm:prSet>
      <dgm:spPr/>
    </dgm:pt>
    <dgm:pt modelId="{5E0F6F82-1B28-4709-B5F8-D2D619092B5D}" type="pres">
      <dgm:prSet presAssocID="{436BF037-BE6F-42B4-B123-45E75485B42D}" presName="nodeText" presStyleLbl="bgAccFollowNode1" presStyleIdx="2" presStyleCnt="4">
        <dgm:presLayoutVars>
          <dgm:bulletEnabled val="1"/>
        </dgm:presLayoutVars>
      </dgm:prSet>
      <dgm:spPr/>
    </dgm:pt>
    <dgm:pt modelId="{386E7467-3296-41AA-BE53-86CC0CF93F4D}" type="pres">
      <dgm:prSet presAssocID="{41B20C2E-6E75-4A36-9F1B-D1F810441E34}" presName="sibTrans" presStyleCnt="0"/>
      <dgm:spPr/>
    </dgm:pt>
    <dgm:pt modelId="{8712D601-4FDD-4053-A8CA-0C7B9FA7318D}" type="pres">
      <dgm:prSet presAssocID="{6C4D75B8-69C9-483C-84CF-54BC0F3377BB}" presName="compositeNode" presStyleCnt="0">
        <dgm:presLayoutVars>
          <dgm:bulletEnabled val="1"/>
        </dgm:presLayoutVars>
      </dgm:prSet>
      <dgm:spPr/>
    </dgm:pt>
    <dgm:pt modelId="{B873CC62-4255-497E-8594-18C035E0DB60}" type="pres">
      <dgm:prSet presAssocID="{6C4D75B8-69C9-483C-84CF-54BC0F3377BB}" presName="bgRect" presStyleLbl="bgAccFollowNode1" presStyleIdx="3" presStyleCnt="4"/>
      <dgm:spPr/>
    </dgm:pt>
    <dgm:pt modelId="{49177462-3A92-4943-82E3-74F2EBCB0839}" type="pres">
      <dgm:prSet presAssocID="{897B5DEE-D66A-427A-8F79-60D4C9D3B162}" presName="sibTransNodeCircle" presStyleLbl="alignNode1" presStyleIdx="6" presStyleCnt="8">
        <dgm:presLayoutVars>
          <dgm:chMax val="0"/>
          <dgm:bulletEnabled/>
        </dgm:presLayoutVars>
      </dgm:prSet>
      <dgm:spPr/>
    </dgm:pt>
    <dgm:pt modelId="{3AB48D56-EAF4-419E-920F-042B7ABA30F9}" type="pres">
      <dgm:prSet presAssocID="{6C4D75B8-69C9-483C-84CF-54BC0F3377BB}" presName="bottomLine" presStyleLbl="alignNode1" presStyleIdx="7" presStyleCnt="8">
        <dgm:presLayoutVars/>
      </dgm:prSet>
      <dgm:spPr/>
    </dgm:pt>
    <dgm:pt modelId="{4FBE99B0-3303-4B81-936E-6235B884ABB8}" type="pres">
      <dgm:prSet presAssocID="{6C4D75B8-69C9-483C-84CF-54BC0F3377BB}" presName="nodeText" presStyleLbl="bgAccFollowNode1" presStyleIdx="3" presStyleCnt="4">
        <dgm:presLayoutVars>
          <dgm:bulletEnabled val="1"/>
        </dgm:presLayoutVars>
      </dgm:prSet>
      <dgm:spPr/>
    </dgm:pt>
  </dgm:ptLst>
  <dgm:cxnLst>
    <dgm:cxn modelId="{9946B719-1BE7-40CC-AF93-1791B7775BBF}" srcId="{DC628DE7-7F9C-451A-BBC2-385E2C59BB28}" destId="{294542AA-3A16-4128-B1C0-9C841BE9D866}" srcOrd="0" destOrd="0" parTransId="{9E5C2FC1-58ED-48CC-A266-7A423CBE1D41}" sibTransId="{8FFFBEDB-3294-4826-88A0-759C4668A795}"/>
    <dgm:cxn modelId="{1CC8611A-FA66-43B4-9F64-C2440DF0EE57}" type="presOf" srcId="{DC628DE7-7F9C-451A-BBC2-385E2C59BB28}" destId="{728CBF97-7DA4-466E-B73B-7BD79F91EA13}" srcOrd="0" destOrd="0" presId="urn:microsoft.com/office/officeart/2016/7/layout/BasicLinearProcessNumbered"/>
    <dgm:cxn modelId="{4D88622C-792C-48E1-96D3-48D1EA90063B}" srcId="{6C4D75B8-69C9-483C-84CF-54BC0F3377BB}" destId="{28AFD9B7-40C4-47EA-9569-7557CF8C8550}" srcOrd="1" destOrd="0" parTransId="{036DE444-964C-4552-AB0F-2F623290CCF2}" sibTransId="{4F7C4485-2653-4054-B532-771FA029C3F0}"/>
    <dgm:cxn modelId="{F92ACC5F-C60D-44C8-AC57-6F971DC8D9DE}" srcId="{6C7597D1-E0E5-4437-9616-3A1EA02B8FAB}" destId="{712B7C12-234E-46F1-910A-4FD7E7C2E6D1}" srcOrd="1" destOrd="0" parTransId="{5BBA8FC3-F623-4A2C-A462-5E5C6F242D60}" sibTransId="{20D4FBCF-B405-451A-88E0-CEC303BB73C5}"/>
    <dgm:cxn modelId="{6AE58765-09B4-4A2E-8852-D2C66AB68849}" type="presOf" srcId="{6C7597D1-E0E5-4437-9616-3A1EA02B8FAB}" destId="{817F1DFE-9A1B-4796-94B0-43FBB52C590C}" srcOrd="1" destOrd="0" presId="urn:microsoft.com/office/officeart/2016/7/layout/BasicLinearProcessNumbered"/>
    <dgm:cxn modelId="{9B73096A-5F8F-481F-BEC5-EAC4879F94C4}" type="presOf" srcId="{513D7C52-1D7C-4B47-9662-B92350A9BE08}" destId="{817F1DFE-9A1B-4796-94B0-43FBB52C590C}" srcOrd="0" destOrd="1" presId="urn:microsoft.com/office/officeart/2016/7/layout/BasicLinearProcessNumbered"/>
    <dgm:cxn modelId="{B02D0B51-EA93-4AC6-A17D-268DB5C5B718}" type="presOf" srcId="{294542AA-3A16-4128-B1C0-9C841BE9D866}" destId="{A582FC24-E40B-4C3B-84CF-458A635610A1}" srcOrd="0" destOrd="1" presId="urn:microsoft.com/office/officeart/2016/7/layout/BasicLinearProcessNumbered"/>
    <dgm:cxn modelId="{68900F55-7EB4-4B23-975C-69F3188F804D}" type="presOf" srcId="{19A332D0-66A3-4F45-ADAB-22DAB59D08D0}" destId="{50CB59E7-6E9F-4000-AFB7-B73BB64A9551}" srcOrd="0" destOrd="0" presId="urn:microsoft.com/office/officeart/2016/7/layout/BasicLinearProcessNumbered"/>
    <dgm:cxn modelId="{2A4A4458-15AC-4957-88D1-4A9813D53E74}" type="presOf" srcId="{897B5DEE-D66A-427A-8F79-60D4C9D3B162}" destId="{49177462-3A92-4943-82E3-74F2EBCB0839}" srcOrd="0" destOrd="0" presId="urn:microsoft.com/office/officeart/2016/7/layout/BasicLinearProcessNumbered"/>
    <dgm:cxn modelId="{E60B987E-655F-41CD-9FB4-52BFB7AEE2D0}" type="presOf" srcId="{BB11C650-6E36-4644-907C-1DA3FCC2AB1E}" destId="{4FBE99B0-3303-4B81-936E-6235B884ABB8}" srcOrd="0" destOrd="1" presId="urn:microsoft.com/office/officeart/2016/7/layout/BasicLinearProcessNumbered"/>
    <dgm:cxn modelId="{EB56E593-8C9F-47D4-94D9-1C0342C55313}" srcId="{19A332D0-66A3-4F45-ADAB-22DAB59D08D0}" destId="{6C7597D1-E0E5-4437-9616-3A1EA02B8FAB}" srcOrd="0" destOrd="0" parTransId="{613B0597-DC66-466C-B0B2-B06B5114C03D}" sibTransId="{17067F56-EE80-493A-B799-BF79667BF35F}"/>
    <dgm:cxn modelId="{E8AB8F99-7F8A-4441-8E61-3D570D9C051E}" srcId="{19A332D0-66A3-4F45-ADAB-22DAB59D08D0}" destId="{DC628DE7-7F9C-451A-BBC2-385E2C59BB28}" srcOrd="1" destOrd="0" parTransId="{0299CE2B-DE4B-47C9-B3B0-278E24CF22C4}" sibTransId="{B49764B2-FD27-4CD3-BEEA-C2C17C159CA0}"/>
    <dgm:cxn modelId="{6B8D939F-D284-4B81-89A0-F99E0B76EEA1}" srcId="{6C7597D1-E0E5-4437-9616-3A1EA02B8FAB}" destId="{513D7C52-1D7C-4B47-9662-B92350A9BE08}" srcOrd="0" destOrd="0" parTransId="{5D417037-8D16-4ABA-BB13-0A091FD45764}" sibTransId="{14384934-F965-4A05-9B8C-880A895F9622}"/>
    <dgm:cxn modelId="{7416BBA1-5A87-40BE-B168-DB8BD85D39E2}" type="presOf" srcId="{6C4D75B8-69C9-483C-84CF-54BC0F3377BB}" destId="{4FBE99B0-3303-4B81-936E-6235B884ABB8}" srcOrd="1" destOrd="0" presId="urn:microsoft.com/office/officeart/2016/7/layout/BasicLinearProcessNumbered"/>
    <dgm:cxn modelId="{FABFF4A1-1837-498C-B4C5-60465DF250FF}" type="presOf" srcId="{436BF037-BE6F-42B4-B123-45E75485B42D}" destId="{5E0F6F82-1B28-4709-B5F8-D2D619092B5D}" srcOrd="1" destOrd="0" presId="urn:microsoft.com/office/officeart/2016/7/layout/BasicLinearProcessNumbered"/>
    <dgm:cxn modelId="{1D5B38AB-9A25-4802-BF7B-CBFB43DE8362}" type="presOf" srcId="{2AB1C073-9E3B-430A-A9EA-70658B1C2B03}" destId="{A582FC24-E40B-4C3B-84CF-458A635610A1}" srcOrd="0" destOrd="2" presId="urn:microsoft.com/office/officeart/2016/7/layout/BasicLinearProcessNumbered"/>
    <dgm:cxn modelId="{EA4B19B1-382B-47A4-B001-BDB9A23BA8A7}" srcId="{19A332D0-66A3-4F45-ADAB-22DAB59D08D0}" destId="{6C4D75B8-69C9-483C-84CF-54BC0F3377BB}" srcOrd="3" destOrd="0" parTransId="{7124D967-51ED-4C7A-976E-330BF64F0435}" sibTransId="{897B5DEE-D66A-427A-8F79-60D4C9D3B162}"/>
    <dgm:cxn modelId="{E7C220B6-350B-4E6D-8F3F-16806B75924B}" type="presOf" srcId="{17067F56-EE80-493A-B799-BF79667BF35F}" destId="{D495EB3D-847A-43F1-B9AB-3A21ADFC56B4}" srcOrd="0" destOrd="0" presId="urn:microsoft.com/office/officeart/2016/7/layout/BasicLinearProcessNumbered"/>
    <dgm:cxn modelId="{C581DDBD-DA0E-44E3-A473-7F72262B69BD}" srcId="{DC628DE7-7F9C-451A-BBC2-385E2C59BB28}" destId="{2AB1C073-9E3B-430A-A9EA-70658B1C2B03}" srcOrd="1" destOrd="0" parTransId="{6CCBD555-8A03-427F-838D-27FAD91FE25B}" sibTransId="{F16A5D85-C3EE-4D8C-9D66-A24378E603A8}"/>
    <dgm:cxn modelId="{944D1FC1-E6C0-451D-8F4B-7D380741B074}" type="presOf" srcId="{41B20C2E-6E75-4A36-9F1B-D1F810441E34}" destId="{BECD2FBD-31B5-452C-9A26-EF3356E49BEF}" srcOrd="0" destOrd="0" presId="urn:microsoft.com/office/officeart/2016/7/layout/BasicLinearProcessNumbered"/>
    <dgm:cxn modelId="{9F721BC6-D678-4896-A594-9D660872001B}" type="presOf" srcId="{6C4D75B8-69C9-483C-84CF-54BC0F3377BB}" destId="{B873CC62-4255-497E-8594-18C035E0DB60}" srcOrd="0" destOrd="0" presId="urn:microsoft.com/office/officeart/2016/7/layout/BasicLinearProcessNumbered"/>
    <dgm:cxn modelId="{7BC782CD-552A-48DF-824A-8193C0B669F2}" srcId="{6C4D75B8-69C9-483C-84CF-54BC0F3377BB}" destId="{BB11C650-6E36-4644-907C-1DA3FCC2AB1E}" srcOrd="0" destOrd="0" parTransId="{99F742D3-6E03-4F1D-954D-DB3B836CD1E0}" sibTransId="{2401F0AD-5B5E-4D98-AA37-368CFAA7580C}"/>
    <dgm:cxn modelId="{9DAC54D3-0389-463B-A8E1-547DD086D262}" type="presOf" srcId="{436BF037-BE6F-42B4-B123-45E75485B42D}" destId="{6853AEFE-BD62-4A0C-B95E-0B3EA8939068}" srcOrd="0" destOrd="0" presId="urn:microsoft.com/office/officeart/2016/7/layout/BasicLinearProcessNumbered"/>
    <dgm:cxn modelId="{19B7A9E6-9195-4CD8-9446-B4D38BA208A3}" type="presOf" srcId="{DC628DE7-7F9C-451A-BBC2-385E2C59BB28}" destId="{A582FC24-E40B-4C3B-84CF-458A635610A1}" srcOrd="1" destOrd="0" presId="urn:microsoft.com/office/officeart/2016/7/layout/BasicLinearProcessNumbered"/>
    <dgm:cxn modelId="{621978ED-3F82-4CB8-8766-698BB71E755F}" srcId="{19A332D0-66A3-4F45-ADAB-22DAB59D08D0}" destId="{436BF037-BE6F-42B4-B123-45E75485B42D}" srcOrd="2" destOrd="0" parTransId="{3A29CB6A-70AD-45E5-8758-C5F57EBDD702}" sibTransId="{41B20C2E-6E75-4A36-9F1B-D1F810441E34}"/>
    <dgm:cxn modelId="{A1282DF9-E629-43A0-AC25-F699F1A38DD3}" type="presOf" srcId="{6C7597D1-E0E5-4437-9616-3A1EA02B8FAB}" destId="{ADBD843D-5B54-49C1-8075-878B0B3F5856}" srcOrd="0" destOrd="0" presId="urn:microsoft.com/office/officeart/2016/7/layout/BasicLinearProcessNumbered"/>
    <dgm:cxn modelId="{AC77A1F9-F4ED-4DEA-93ED-8D565A99BA63}" type="presOf" srcId="{B49764B2-FD27-4CD3-BEEA-C2C17C159CA0}" destId="{FA2E61B9-8484-4B5F-9BCC-E2D5B82B7C66}" srcOrd="0" destOrd="0" presId="urn:microsoft.com/office/officeart/2016/7/layout/BasicLinearProcessNumbered"/>
    <dgm:cxn modelId="{430B65FD-6DBA-419E-A7B9-107372EE1309}" type="presOf" srcId="{712B7C12-234E-46F1-910A-4FD7E7C2E6D1}" destId="{817F1DFE-9A1B-4796-94B0-43FBB52C590C}" srcOrd="0" destOrd="2" presId="urn:microsoft.com/office/officeart/2016/7/layout/BasicLinearProcessNumbered"/>
    <dgm:cxn modelId="{1D837BFE-8382-48EC-B99D-30AA0A4940FA}" type="presOf" srcId="{28AFD9B7-40C4-47EA-9569-7557CF8C8550}" destId="{4FBE99B0-3303-4B81-936E-6235B884ABB8}" srcOrd="0" destOrd="2" presId="urn:microsoft.com/office/officeart/2016/7/layout/BasicLinearProcessNumbered"/>
    <dgm:cxn modelId="{4B776EEB-1E29-419C-A843-243CCC58B111}" type="presParOf" srcId="{50CB59E7-6E9F-4000-AFB7-B73BB64A9551}" destId="{7298A7CF-853A-4C73-B7E2-6E977B5C7BCB}" srcOrd="0" destOrd="0" presId="urn:microsoft.com/office/officeart/2016/7/layout/BasicLinearProcessNumbered"/>
    <dgm:cxn modelId="{B1C7481A-CBCE-48A1-B9DB-D0042CCBA4CA}" type="presParOf" srcId="{7298A7CF-853A-4C73-B7E2-6E977B5C7BCB}" destId="{ADBD843D-5B54-49C1-8075-878B0B3F5856}" srcOrd="0" destOrd="0" presId="urn:microsoft.com/office/officeart/2016/7/layout/BasicLinearProcessNumbered"/>
    <dgm:cxn modelId="{A18B740D-75A9-4033-9F38-269B71E5CE01}" type="presParOf" srcId="{7298A7CF-853A-4C73-B7E2-6E977B5C7BCB}" destId="{D495EB3D-847A-43F1-B9AB-3A21ADFC56B4}" srcOrd="1" destOrd="0" presId="urn:microsoft.com/office/officeart/2016/7/layout/BasicLinearProcessNumbered"/>
    <dgm:cxn modelId="{E2557B14-F648-4AE9-BC5B-83EB9562DC6D}" type="presParOf" srcId="{7298A7CF-853A-4C73-B7E2-6E977B5C7BCB}" destId="{6F8E42B4-B2A5-4170-BDA1-AFC729DCC417}" srcOrd="2" destOrd="0" presId="urn:microsoft.com/office/officeart/2016/7/layout/BasicLinearProcessNumbered"/>
    <dgm:cxn modelId="{233C7107-7AB0-4BE0-8A40-92BDD553CD56}" type="presParOf" srcId="{7298A7CF-853A-4C73-B7E2-6E977B5C7BCB}" destId="{817F1DFE-9A1B-4796-94B0-43FBB52C590C}" srcOrd="3" destOrd="0" presId="urn:microsoft.com/office/officeart/2016/7/layout/BasicLinearProcessNumbered"/>
    <dgm:cxn modelId="{12414DD9-EF01-4C77-B687-11DB6096E540}" type="presParOf" srcId="{50CB59E7-6E9F-4000-AFB7-B73BB64A9551}" destId="{675BAFB2-8FCE-4091-AABC-3522E6CBDEBC}" srcOrd="1" destOrd="0" presId="urn:microsoft.com/office/officeart/2016/7/layout/BasicLinearProcessNumbered"/>
    <dgm:cxn modelId="{54389AD2-C524-4ABC-9807-F2226C9C1BE3}" type="presParOf" srcId="{50CB59E7-6E9F-4000-AFB7-B73BB64A9551}" destId="{65A0A729-55A0-4290-8B92-77CD2614B2AF}" srcOrd="2" destOrd="0" presId="urn:microsoft.com/office/officeart/2016/7/layout/BasicLinearProcessNumbered"/>
    <dgm:cxn modelId="{B44EC209-4BA1-4F85-9319-C4E8439ABD9B}" type="presParOf" srcId="{65A0A729-55A0-4290-8B92-77CD2614B2AF}" destId="{728CBF97-7DA4-466E-B73B-7BD79F91EA13}" srcOrd="0" destOrd="0" presId="urn:microsoft.com/office/officeart/2016/7/layout/BasicLinearProcessNumbered"/>
    <dgm:cxn modelId="{F2B5E3C3-538C-4F0F-BD3F-18D6171D59C4}" type="presParOf" srcId="{65A0A729-55A0-4290-8B92-77CD2614B2AF}" destId="{FA2E61B9-8484-4B5F-9BCC-E2D5B82B7C66}" srcOrd="1" destOrd="0" presId="urn:microsoft.com/office/officeart/2016/7/layout/BasicLinearProcessNumbered"/>
    <dgm:cxn modelId="{E0344251-B80A-45DE-A466-8CED6F42271A}" type="presParOf" srcId="{65A0A729-55A0-4290-8B92-77CD2614B2AF}" destId="{BEEF3E29-9801-4DCF-928D-D353733CC13F}" srcOrd="2" destOrd="0" presId="urn:microsoft.com/office/officeart/2016/7/layout/BasicLinearProcessNumbered"/>
    <dgm:cxn modelId="{5BE15BF3-67E2-4496-9521-9274DFF9FCE8}" type="presParOf" srcId="{65A0A729-55A0-4290-8B92-77CD2614B2AF}" destId="{A582FC24-E40B-4C3B-84CF-458A635610A1}" srcOrd="3" destOrd="0" presId="urn:microsoft.com/office/officeart/2016/7/layout/BasicLinearProcessNumbered"/>
    <dgm:cxn modelId="{33142ED6-30DD-4032-A782-BABCEDCD5AFA}" type="presParOf" srcId="{50CB59E7-6E9F-4000-AFB7-B73BB64A9551}" destId="{E8916931-F9B7-4418-84DB-4705E3F2CD37}" srcOrd="3" destOrd="0" presId="urn:microsoft.com/office/officeart/2016/7/layout/BasicLinearProcessNumbered"/>
    <dgm:cxn modelId="{24843FC9-3E8F-41D5-BC74-E91AAFFF8F93}" type="presParOf" srcId="{50CB59E7-6E9F-4000-AFB7-B73BB64A9551}" destId="{355C16E5-581F-48D3-A898-7C6D641CCB6C}" srcOrd="4" destOrd="0" presId="urn:microsoft.com/office/officeart/2016/7/layout/BasicLinearProcessNumbered"/>
    <dgm:cxn modelId="{ACFF67EB-B3A6-4631-B634-E714B00599A1}" type="presParOf" srcId="{355C16E5-581F-48D3-A898-7C6D641CCB6C}" destId="{6853AEFE-BD62-4A0C-B95E-0B3EA8939068}" srcOrd="0" destOrd="0" presId="urn:microsoft.com/office/officeart/2016/7/layout/BasicLinearProcessNumbered"/>
    <dgm:cxn modelId="{48C55B00-34DB-4C9A-AAC6-26BB9C45FC99}" type="presParOf" srcId="{355C16E5-581F-48D3-A898-7C6D641CCB6C}" destId="{BECD2FBD-31B5-452C-9A26-EF3356E49BEF}" srcOrd="1" destOrd="0" presId="urn:microsoft.com/office/officeart/2016/7/layout/BasicLinearProcessNumbered"/>
    <dgm:cxn modelId="{3867C88B-9944-4FF6-B34B-958918F45356}" type="presParOf" srcId="{355C16E5-581F-48D3-A898-7C6D641CCB6C}" destId="{8D81DB81-40A6-475E-96EF-2C068A59C9B0}" srcOrd="2" destOrd="0" presId="urn:microsoft.com/office/officeart/2016/7/layout/BasicLinearProcessNumbered"/>
    <dgm:cxn modelId="{1BC56D87-E9E4-4040-8262-DC8C1FFCE810}" type="presParOf" srcId="{355C16E5-581F-48D3-A898-7C6D641CCB6C}" destId="{5E0F6F82-1B28-4709-B5F8-D2D619092B5D}" srcOrd="3" destOrd="0" presId="urn:microsoft.com/office/officeart/2016/7/layout/BasicLinearProcessNumbered"/>
    <dgm:cxn modelId="{BE9AD1FC-FB7A-45C6-8DB1-B501BE6FD4E1}" type="presParOf" srcId="{50CB59E7-6E9F-4000-AFB7-B73BB64A9551}" destId="{386E7467-3296-41AA-BE53-86CC0CF93F4D}" srcOrd="5" destOrd="0" presId="urn:microsoft.com/office/officeart/2016/7/layout/BasicLinearProcessNumbered"/>
    <dgm:cxn modelId="{9798782E-DE2E-4C65-9D8D-FD4E18CCABC0}" type="presParOf" srcId="{50CB59E7-6E9F-4000-AFB7-B73BB64A9551}" destId="{8712D601-4FDD-4053-A8CA-0C7B9FA7318D}" srcOrd="6" destOrd="0" presId="urn:microsoft.com/office/officeart/2016/7/layout/BasicLinearProcessNumbered"/>
    <dgm:cxn modelId="{CB2E3F58-8799-4034-A0E4-838CE697177F}" type="presParOf" srcId="{8712D601-4FDD-4053-A8CA-0C7B9FA7318D}" destId="{B873CC62-4255-497E-8594-18C035E0DB60}" srcOrd="0" destOrd="0" presId="urn:microsoft.com/office/officeart/2016/7/layout/BasicLinearProcessNumbered"/>
    <dgm:cxn modelId="{14626D7E-D1C1-4D4F-951F-19B34600964C}" type="presParOf" srcId="{8712D601-4FDD-4053-A8CA-0C7B9FA7318D}" destId="{49177462-3A92-4943-82E3-74F2EBCB0839}" srcOrd="1" destOrd="0" presId="urn:microsoft.com/office/officeart/2016/7/layout/BasicLinearProcessNumbered"/>
    <dgm:cxn modelId="{37A1621F-7299-4EAF-AEBB-A439BA408328}" type="presParOf" srcId="{8712D601-4FDD-4053-A8CA-0C7B9FA7318D}" destId="{3AB48D56-EAF4-419E-920F-042B7ABA30F9}" srcOrd="2" destOrd="0" presId="urn:microsoft.com/office/officeart/2016/7/layout/BasicLinearProcessNumbered"/>
    <dgm:cxn modelId="{FB0C708C-1D0B-4FD8-90B2-F0A3B7C7255F}" type="presParOf" srcId="{8712D601-4FDD-4053-A8CA-0C7B9FA7318D}" destId="{4FBE99B0-3303-4B81-936E-6235B884ABB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42D78A-AB89-42C6-857F-3A811E5ECB09}"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22B3F71C-6D0E-41FB-929E-EE177DBA77D3}" type="pres">
      <dgm:prSet presAssocID="{8E42D78A-AB89-42C6-857F-3A811E5ECB09}" presName="Name0" presStyleCnt="0">
        <dgm:presLayoutVars>
          <dgm:chMax val="2"/>
          <dgm:chPref val="2"/>
          <dgm:animLvl val="lvl"/>
        </dgm:presLayoutVars>
      </dgm:prSet>
      <dgm:spPr/>
    </dgm:pt>
  </dgm:ptLst>
  <dgm:cxnLst>
    <dgm:cxn modelId="{41890266-075B-4BA7-A171-9621899CF0E0}" type="presOf" srcId="{8E42D78A-AB89-42C6-857F-3A811E5ECB09}" destId="{22B3F71C-6D0E-41FB-929E-EE177DBA77D3}" srcOrd="0"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CBF826-F030-4A9F-A00C-B40DC103D1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264D8885-0DC4-43A3-A27D-12AE388D8B7E}">
      <dgm:prSet phldrT="[Text]" custT="1"/>
      <dgm:spPr>
        <a:blipFill rotWithShape="0">
          <a:blip xmlns:r="http://schemas.openxmlformats.org/officeDocument/2006/relationships" r:embed="rId1"/>
          <a:stretch>
            <a:fillRect/>
          </a:stretch>
        </a:blipFill>
      </dgm:spPr>
      <dgm:t>
        <a:bodyPr/>
        <a:lstStyle/>
        <a:p>
          <a:r>
            <a:rPr lang="en-US" sz="3700" b="1" dirty="0">
              <a:solidFill>
                <a:schemeClr val="bg1"/>
              </a:solidFill>
            </a:rPr>
            <a:t> </a:t>
          </a:r>
          <a:r>
            <a:rPr lang="en-US" sz="3600" b="1" dirty="0" err="1">
              <a:solidFill>
                <a:schemeClr val="accent2">
                  <a:lumMod val="60000"/>
                  <a:lumOff val="40000"/>
                </a:schemeClr>
              </a:solidFill>
              <a:latin typeface="Arial" panose="020B0604020202020204" pitchFamily="34" charset="0"/>
              <a:cs typeface="Arial" panose="020B0604020202020204" pitchFamily="34" charset="0"/>
            </a:rPr>
            <a:t>Healthfield</a:t>
          </a:r>
          <a:r>
            <a:rPr lang="en-US" sz="3600" b="1" dirty="0">
              <a:solidFill>
                <a:schemeClr val="accent2">
                  <a:lumMod val="60000"/>
                  <a:lumOff val="40000"/>
                </a:schemeClr>
              </a:solidFill>
              <a:latin typeface="Arial" panose="020B0604020202020204" pitchFamily="34" charset="0"/>
              <a:cs typeface="Arial" panose="020B0604020202020204" pitchFamily="34" charset="0"/>
            </a:rPr>
            <a:t> Redevelopment</a:t>
          </a:r>
        </a:p>
      </dgm:t>
    </dgm:pt>
    <dgm:pt modelId="{CB12437A-772F-44C7-9349-13B7F033E088}" type="parTrans" cxnId="{D99AFE00-34FA-42BF-8450-54D9E21A180E}">
      <dgm:prSet/>
      <dgm:spPr/>
      <dgm:t>
        <a:bodyPr/>
        <a:lstStyle/>
        <a:p>
          <a:endParaRPr lang="en-US"/>
        </a:p>
      </dgm:t>
    </dgm:pt>
    <dgm:pt modelId="{17EFE337-112F-49B1-B34F-D034EE9C35D3}" type="sibTrans" cxnId="{D99AFE00-34FA-42BF-8450-54D9E21A180E}">
      <dgm:prSet/>
      <dgm:spPr/>
      <dgm:t>
        <a:bodyPr/>
        <a:lstStyle/>
        <a:p>
          <a:endParaRPr lang="en-US"/>
        </a:p>
      </dgm:t>
    </dgm:pt>
    <dgm:pt modelId="{47DCF3B0-9C19-444A-A163-2F9A3E73AA1D}">
      <dgm:prSet phldrT="[Text]" custT="1"/>
      <dgm:spPr>
        <a:blipFill rotWithShape="0">
          <a:blip xmlns:r="http://schemas.openxmlformats.org/officeDocument/2006/relationships" r:embed="rId2"/>
          <a:stretch>
            <a:fillRect/>
          </a:stretch>
        </a:blipFill>
      </dgm:spPr>
      <dgm:t>
        <a:bodyPr/>
        <a:lstStyle/>
        <a:p>
          <a:r>
            <a:rPr lang="en-US" sz="3600" b="1" dirty="0">
              <a:solidFill>
                <a:schemeClr val="accent1">
                  <a:lumMod val="20000"/>
                  <a:lumOff val="80000"/>
                </a:schemeClr>
              </a:solidFill>
              <a:latin typeface="Arial" panose="020B0604020202020204" pitchFamily="34" charset="0"/>
              <a:cs typeface="Arial" panose="020B0604020202020204" pitchFamily="34" charset="0"/>
            </a:rPr>
            <a:t>Common  Brownfield Sites</a:t>
          </a:r>
        </a:p>
      </dgm:t>
    </dgm:pt>
    <dgm:pt modelId="{03CB75E6-2B41-4AD8-976A-300CE1C22C71}" type="parTrans" cxnId="{C2B92FF4-97AB-4972-8CE3-9151DB9EC131}">
      <dgm:prSet/>
      <dgm:spPr/>
      <dgm:t>
        <a:bodyPr/>
        <a:lstStyle/>
        <a:p>
          <a:endParaRPr lang="en-US"/>
        </a:p>
      </dgm:t>
    </dgm:pt>
    <dgm:pt modelId="{6A04B8F7-DF7A-4E64-90C9-B69DBB3782DB}" type="sibTrans" cxnId="{C2B92FF4-97AB-4972-8CE3-9151DB9EC131}">
      <dgm:prSet/>
      <dgm:spPr/>
      <dgm:t>
        <a:bodyPr/>
        <a:lstStyle/>
        <a:p>
          <a:endParaRPr lang="en-US"/>
        </a:p>
      </dgm:t>
    </dgm:pt>
    <dgm:pt modelId="{80F32954-2A73-4ECB-8345-3B321712CF8E}">
      <dgm:prSet phldrT="[Text]"/>
      <dgm:spPr>
        <a:blipFill rotWithShape="0">
          <a:blip xmlns:r="http://schemas.openxmlformats.org/officeDocument/2006/relationships" r:embed="rId3"/>
          <a:stretch>
            <a:fillRect/>
          </a:stretch>
        </a:blipFill>
      </dgm:spPr>
      <dgm:t>
        <a:bodyPr/>
        <a:lstStyle/>
        <a:p>
          <a:r>
            <a:rPr lang="en-US" b="1" dirty="0">
              <a:solidFill>
                <a:schemeClr val="bg1">
                  <a:lumMod val="95000"/>
                </a:schemeClr>
              </a:solidFill>
            </a:rPr>
            <a:t>Common  Contamination</a:t>
          </a:r>
        </a:p>
      </dgm:t>
    </dgm:pt>
    <dgm:pt modelId="{B86AE7A1-D25C-4138-9892-8B718D061EEE}" type="parTrans" cxnId="{576A83F3-3499-40F5-91BA-FB46B7F30BA5}">
      <dgm:prSet/>
      <dgm:spPr/>
      <dgm:t>
        <a:bodyPr/>
        <a:lstStyle/>
        <a:p>
          <a:endParaRPr lang="en-US"/>
        </a:p>
      </dgm:t>
    </dgm:pt>
    <dgm:pt modelId="{C0D447EB-AB59-4FCD-93DC-5DF1E22929B7}" type="sibTrans" cxnId="{576A83F3-3499-40F5-91BA-FB46B7F30BA5}">
      <dgm:prSet/>
      <dgm:spPr/>
      <dgm:t>
        <a:bodyPr/>
        <a:lstStyle/>
        <a:p>
          <a:endParaRPr lang="en-US"/>
        </a:p>
      </dgm:t>
    </dgm:pt>
    <dgm:pt modelId="{FBA10D73-1243-4ED1-B8D6-E6F587448682}">
      <dgm:prSet custT="1"/>
      <dgm:spPr>
        <a:solidFill>
          <a:schemeClr val="tx1">
            <a:lumMod val="50000"/>
            <a:lumOff val="50000"/>
          </a:schemeClr>
        </a:solidFill>
      </dgm:spPr>
      <dgm:t>
        <a:bodyPr/>
        <a:lstStyle/>
        <a:p>
          <a:r>
            <a:rPr lang="en-US" sz="1600" b="1" dirty="0">
              <a:latin typeface="Arial" panose="020B0604020202020204" pitchFamily="34" charset="0"/>
              <a:cs typeface="Arial" panose="020B0604020202020204" pitchFamily="34" charset="0"/>
            </a:rPr>
            <a:t>Hazardous Substances</a:t>
          </a:r>
        </a:p>
      </dgm:t>
    </dgm:pt>
    <dgm:pt modelId="{632E81CA-0203-4440-AFB2-4B733179176A}" type="parTrans" cxnId="{ABC90536-351A-453D-8C7E-DEA3DDBF4A61}">
      <dgm:prSet/>
      <dgm:spPr/>
      <dgm:t>
        <a:bodyPr/>
        <a:lstStyle/>
        <a:p>
          <a:endParaRPr lang="en-US"/>
        </a:p>
      </dgm:t>
    </dgm:pt>
    <dgm:pt modelId="{6BF0A2B4-43AA-433F-86A8-9F50FDD6493F}" type="sibTrans" cxnId="{ABC90536-351A-453D-8C7E-DEA3DDBF4A61}">
      <dgm:prSet/>
      <dgm:spPr/>
      <dgm:t>
        <a:bodyPr/>
        <a:lstStyle/>
        <a:p>
          <a:endParaRPr lang="en-US"/>
        </a:p>
      </dgm:t>
    </dgm:pt>
    <dgm:pt modelId="{7C376D56-2E72-4089-8D0F-C7A8097F948A}">
      <dgm:prSet custT="1"/>
      <dgm:spPr>
        <a:solidFill>
          <a:schemeClr val="tx1">
            <a:lumMod val="50000"/>
            <a:lumOff val="50000"/>
          </a:schemeClr>
        </a:solidFill>
      </dgm:spPr>
      <dgm:t>
        <a:bodyPr/>
        <a:lstStyle/>
        <a:p>
          <a:r>
            <a:rPr lang="en-US" sz="1600" b="1" dirty="0">
              <a:latin typeface="Arial" panose="020B0604020202020204" pitchFamily="34" charset="0"/>
              <a:cs typeface="Arial" panose="020B0604020202020204" pitchFamily="34" charset="0"/>
            </a:rPr>
            <a:t>Petroleum Contamination</a:t>
          </a:r>
        </a:p>
      </dgm:t>
    </dgm:pt>
    <dgm:pt modelId="{34F3BB57-8A6D-4B84-8A60-305DCD538201}" type="parTrans" cxnId="{BA2A9F0E-3603-4296-9C89-2753D8B08A5E}">
      <dgm:prSet/>
      <dgm:spPr/>
      <dgm:t>
        <a:bodyPr/>
        <a:lstStyle/>
        <a:p>
          <a:endParaRPr lang="en-US"/>
        </a:p>
      </dgm:t>
    </dgm:pt>
    <dgm:pt modelId="{97650F88-ED93-4043-B0FD-F8903EA7A26E}" type="sibTrans" cxnId="{BA2A9F0E-3603-4296-9C89-2753D8B08A5E}">
      <dgm:prSet/>
      <dgm:spPr/>
      <dgm:t>
        <a:bodyPr/>
        <a:lstStyle/>
        <a:p>
          <a:endParaRPr lang="en-US"/>
        </a:p>
      </dgm:t>
    </dgm:pt>
    <dgm:pt modelId="{9368A89D-7078-4178-AFD6-0A6A1B5BD6BF}">
      <dgm:prSet custT="1"/>
      <dgm:spPr>
        <a:solidFill>
          <a:schemeClr val="tx1">
            <a:lumMod val="50000"/>
            <a:lumOff val="50000"/>
          </a:schemeClr>
        </a:solidFill>
      </dgm:spPr>
      <dgm:t>
        <a:bodyPr/>
        <a:lstStyle/>
        <a:p>
          <a:r>
            <a:rPr lang="en-US" sz="1600" b="1" dirty="0">
              <a:latin typeface="Arial" panose="020B0604020202020204" pitchFamily="34" charset="0"/>
              <a:cs typeface="Arial" panose="020B0604020202020204" pitchFamily="34" charset="0"/>
            </a:rPr>
            <a:t>Asbestos Containing Materials</a:t>
          </a:r>
        </a:p>
      </dgm:t>
    </dgm:pt>
    <dgm:pt modelId="{221F64D1-133B-4A1F-81AA-AE6265C593A0}" type="parTrans" cxnId="{8462D7C0-781B-412E-B059-7C36F0156B8C}">
      <dgm:prSet/>
      <dgm:spPr/>
      <dgm:t>
        <a:bodyPr/>
        <a:lstStyle/>
        <a:p>
          <a:endParaRPr lang="en-US"/>
        </a:p>
      </dgm:t>
    </dgm:pt>
    <dgm:pt modelId="{D2102B9E-9BBF-49E8-9888-5A912E03B0E2}" type="sibTrans" cxnId="{8462D7C0-781B-412E-B059-7C36F0156B8C}">
      <dgm:prSet/>
      <dgm:spPr/>
      <dgm:t>
        <a:bodyPr/>
        <a:lstStyle/>
        <a:p>
          <a:endParaRPr lang="en-US"/>
        </a:p>
      </dgm:t>
    </dgm:pt>
    <dgm:pt modelId="{BBE64423-B937-4020-8A85-A25FE1562F61}">
      <dgm:prSet custT="1"/>
      <dgm:spPr>
        <a:solidFill>
          <a:schemeClr val="tx1">
            <a:lumMod val="50000"/>
            <a:lumOff val="50000"/>
          </a:schemeClr>
        </a:solidFill>
      </dgm:spPr>
      <dgm:t>
        <a:bodyPr/>
        <a:lstStyle/>
        <a:p>
          <a:r>
            <a:rPr lang="en-US" sz="1600" b="1" dirty="0">
              <a:latin typeface="Arial" panose="020B0604020202020204" pitchFamily="34" charset="0"/>
              <a:cs typeface="Arial" panose="020B0604020202020204" pitchFamily="34" charset="0"/>
            </a:rPr>
            <a:t>Substances used in illegal drug manufacturing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(e.g. meth labs)</a:t>
          </a:r>
        </a:p>
      </dgm:t>
    </dgm:pt>
    <dgm:pt modelId="{F4880808-2ADF-4DED-99FE-FF4387B980A3}" type="parTrans" cxnId="{951BD91C-38B6-425F-B6CB-33897BE808B3}">
      <dgm:prSet/>
      <dgm:spPr/>
      <dgm:t>
        <a:bodyPr/>
        <a:lstStyle/>
        <a:p>
          <a:endParaRPr lang="en-US"/>
        </a:p>
      </dgm:t>
    </dgm:pt>
    <dgm:pt modelId="{63126858-2737-4329-BA51-FD336F3B1956}" type="sibTrans" cxnId="{951BD91C-38B6-425F-B6CB-33897BE808B3}">
      <dgm:prSet/>
      <dgm:spPr/>
      <dgm:t>
        <a:bodyPr/>
        <a:lstStyle/>
        <a:p>
          <a:endParaRPr lang="en-US"/>
        </a:p>
      </dgm:t>
    </dgm:pt>
    <dgm:pt modelId="{E83A968C-AC03-4AAC-93AC-9ABB157D6D87}">
      <dgm:prSet custT="1"/>
      <dgm:spPr>
        <a:solidFill>
          <a:schemeClr val="tx1">
            <a:lumMod val="50000"/>
            <a:lumOff val="50000"/>
          </a:schemeClr>
        </a:solidFill>
      </dgm:spPr>
      <dgm:t>
        <a:bodyPr/>
        <a:lstStyle/>
        <a:p>
          <a:r>
            <a:rPr lang="en-US" sz="1600" b="1" dirty="0">
              <a:latin typeface="Arial" panose="020B0604020202020204" pitchFamily="34" charset="0"/>
              <a:cs typeface="Arial" panose="020B0604020202020204" pitchFamily="34" charset="0"/>
            </a:rPr>
            <a:t>Mine-Scarred/Abandoned Mine Lands</a:t>
          </a:r>
        </a:p>
      </dgm:t>
    </dgm:pt>
    <dgm:pt modelId="{624B697F-2D33-45E0-B94D-F41395B6882B}" type="parTrans" cxnId="{6A7EA3FB-6527-474A-98C9-4C2EAF675C9C}">
      <dgm:prSet/>
      <dgm:spPr/>
      <dgm:t>
        <a:bodyPr/>
        <a:lstStyle/>
        <a:p>
          <a:endParaRPr lang="en-US"/>
        </a:p>
      </dgm:t>
    </dgm:pt>
    <dgm:pt modelId="{CC6299AD-DEE0-4840-A6D9-8122E76FEA52}" type="sibTrans" cxnId="{6A7EA3FB-6527-474A-98C9-4C2EAF675C9C}">
      <dgm:prSet/>
      <dgm:spPr/>
      <dgm:t>
        <a:bodyPr/>
        <a:lstStyle/>
        <a:p>
          <a:endParaRPr lang="en-US"/>
        </a:p>
      </dgm:t>
    </dgm:pt>
    <dgm:pt modelId="{5321743F-B40E-417E-87B6-7938C2F10E0A}">
      <dgm:prSet custT="1"/>
      <dgm:spPr>
        <a:solidFill>
          <a:schemeClr val="tx1">
            <a:lumMod val="50000"/>
            <a:lumOff val="50000"/>
          </a:schemeClr>
        </a:solidFill>
      </dgm:spPr>
      <dgm:t>
        <a:bodyPr/>
        <a:lstStyle/>
        <a:p>
          <a:r>
            <a:rPr lang="en-US" sz="1600" b="1" dirty="0">
              <a:latin typeface="Arial" panose="020B0604020202020204" pitchFamily="34" charset="0"/>
              <a:cs typeface="Arial" panose="020B0604020202020204" pitchFamily="34" charset="0"/>
            </a:rPr>
            <a:t>Other environmental contaminants  (e.g. animal/farm waste)</a:t>
          </a:r>
        </a:p>
      </dgm:t>
    </dgm:pt>
    <dgm:pt modelId="{1599F78C-DF9E-41DA-9859-11410E1434F6}" type="parTrans" cxnId="{B93DD99A-E5CC-41B2-9385-13722C66B1EA}">
      <dgm:prSet/>
      <dgm:spPr/>
      <dgm:t>
        <a:bodyPr/>
        <a:lstStyle/>
        <a:p>
          <a:endParaRPr lang="en-US"/>
        </a:p>
      </dgm:t>
    </dgm:pt>
    <dgm:pt modelId="{62524A3F-F207-4B34-A76F-1F2EACBEC98E}" type="sibTrans" cxnId="{B93DD99A-E5CC-41B2-9385-13722C66B1EA}">
      <dgm:prSet/>
      <dgm:spPr/>
      <dgm:t>
        <a:bodyPr/>
        <a:lstStyle/>
        <a:p>
          <a:endParaRPr lang="en-US"/>
        </a:p>
      </dgm:t>
    </dgm:pt>
    <dgm:pt modelId="{2CC21C4F-8444-4DA1-B07A-F37033C5C1C0}">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Abandoned gas stations</a:t>
          </a:r>
        </a:p>
      </dgm:t>
    </dgm:pt>
    <dgm:pt modelId="{2AB83CC6-7068-4DE3-98EF-F78F64C21CB9}" type="parTrans" cxnId="{08DF23EA-7482-4499-8C0D-296AE6C8A1D3}">
      <dgm:prSet/>
      <dgm:spPr/>
      <dgm:t>
        <a:bodyPr/>
        <a:lstStyle/>
        <a:p>
          <a:endParaRPr lang="en-US"/>
        </a:p>
      </dgm:t>
    </dgm:pt>
    <dgm:pt modelId="{585AFBE2-2BA7-477C-A9C6-0A3EC60DDCFE}" type="sibTrans" cxnId="{08DF23EA-7482-4499-8C0D-296AE6C8A1D3}">
      <dgm:prSet/>
      <dgm:spPr/>
      <dgm:t>
        <a:bodyPr/>
        <a:lstStyle/>
        <a:p>
          <a:endParaRPr lang="en-US"/>
        </a:p>
      </dgm:t>
    </dgm:pt>
    <dgm:pt modelId="{CBE21D53-F769-4AE3-94C3-6B11A308E81B}">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Buried tanks</a:t>
          </a:r>
        </a:p>
      </dgm:t>
    </dgm:pt>
    <dgm:pt modelId="{40ED007E-4A6A-4E26-9DFC-099843C49456}" type="parTrans" cxnId="{E1860226-D9C6-4E7D-AADE-A85AF64B027E}">
      <dgm:prSet/>
      <dgm:spPr/>
      <dgm:t>
        <a:bodyPr/>
        <a:lstStyle/>
        <a:p>
          <a:endParaRPr lang="en-US"/>
        </a:p>
      </dgm:t>
    </dgm:pt>
    <dgm:pt modelId="{9D425268-B99D-4856-9743-70F2548A508E}" type="sibTrans" cxnId="{E1860226-D9C6-4E7D-AADE-A85AF64B027E}">
      <dgm:prSet/>
      <dgm:spPr/>
      <dgm:t>
        <a:bodyPr/>
        <a:lstStyle/>
        <a:p>
          <a:endParaRPr lang="en-US"/>
        </a:p>
      </dgm:t>
    </dgm:pt>
    <dgm:pt modelId="{B0A88943-6F31-416D-8C44-9B1C11F32ED4}">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Former mines and tailings</a:t>
          </a:r>
        </a:p>
      </dgm:t>
    </dgm:pt>
    <dgm:pt modelId="{7B583F5E-4DD8-4802-BD62-70A9AE8CC958}" type="parTrans" cxnId="{375D16F2-89BC-451B-858A-3A2B6DF2BDA3}">
      <dgm:prSet/>
      <dgm:spPr/>
      <dgm:t>
        <a:bodyPr/>
        <a:lstStyle/>
        <a:p>
          <a:endParaRPr lang="en-US"/>
        </a:p>
      </dgm:t>
    </dgm:pt>
    <dgm:pt modelId="{665B2DE2-1D42-406E-8E3E-5B4E56E438EE}" type="sibTrans" cxnId="{375D16F2-89BC-451B-858A-3A2B6DF2BDA3}">
      <dgm:prSet/>
      <dgm:spPr/>
      <dgm:t>
        <a:bodyPr/>
        <a:lstStyle/>
        <a:p>
          <a:endParaRPr lang="en-US"/>
        </a:p>
      </dgm:t>
    </dgm:pt>
    <dgm:pt modelId="{F68CF9DB-7E8F-4000-8A6A-6D3089ADAFAB}">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Illegal dump sites</a:t>
          </a:r>
        </a:p>
      </dgm:t>
    </dgm:pt>
    <dgm:pt modelId="{F45BD088-E2F3-4F3F-8664-55FDB3FD91AD}" type="parTrans" cxnId="{744EDBAA-CE46-47D7-BDC7-84C5CF8E31E2}">
      <dgm:prSet/>
      <dgm:spPr/>
      <dgm:t>
        <a:bodyPr/>
        <a:lstStyle/>
        <a:p>
          <a:endParaRPr lang="en-US"/>
        </a:p>
      </dgm:t>
    </dgm:pt>
    <dgm:pt modelId="{766CA507-8E3D-4695-A9E9-F5B7439BF801}" type="sibTrans" cxnId="{744EDBAA-CE46-47D7-BDC7-84C5CF8E31E2}">
      <dgm:prSet/>
      <dgm:spPr/>
      <dgm:t>
        <a:bodyPr/>
        <a:lstStyle/>
        <a:p>
          <a:endParaRPr lang="en-US"/>
        </a:p>
      </dgm:t>
    </dgm:pt>
    <dgm:pt modelId="{31F183C4-C292-4173-915C-3D7822315DA0}">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Meth labs or former grow sites</a:t>
          </a:r>
        </a:p>
      </dgm:t>
    </dgm:pt>
    <dgm:pt modelId="{A30E0BF7-24FC-4FBC-A68A-328DB9F35751}" type="parTrans" cxnId="{31CD028E-E4EC-4DBB-955E-A5C3A098FE36}">
      <dgm:prSet/>
      <dgm:spPr/>
      <dgm:t>
        <a:bodyPr/>
        <a:lstStyle/>
        <a:p>
          <a:endParaRPr lang="en-US"/>
        </a:p>
      </dgm:t>
    </dgm:pt>
    <dgm:pt modelId="{B836DF83-8949-4035-B63F-88DEE2A94611}" type="sibTrans" cxnId="{31CD028E-E4EC-4DBB-955E-A5C3A098FE36}">
      <dgm:prSet/>
      <dgm:spPr/>
      <dgm:t>
        <a:bodyPr/>
        <a:lstStyle/>
        <a:p>
          <a:endParaRPr lang="en-US"/>
        </a:p>
      </dgm:t>
    </dgm:pt>
    <dgm:pt modelId="{2AEEAE6A-FADB-4F1C-8044-59E73B623353}">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Landfills</a:t>
          </a:r>
        </a:p>
      </dgm:t>
    </dgm:pt>
    <dgm:pt modelId="{3BA5A2E9-19D6-4E2B-AE34-33FA3AB6B2F7}" type="parTrans" cxnId="{9C44E0E7-139B-47DC-8916-4149F0648444}">
      <dgm:prSet/>
      <dgm:spPr/>
      <dgm:t>
        <a:bodyPr/>
        <a:lstStyle/>
        <a:p>
          <a:endParaRPr lang="en-US"/>
        </a:p>
      </dgm:t>
    </dgm:pt>
    <dgm:pt modelId="{BB355189-8494-494E-A8CB-2367F5BB41B4}" type="sibTrans" cxnId="{9C44E0E7-139B-47DC-8916-4149F0648444}">
      <dgm:prSet/>
      <dgm:spPr/>
      <dgm:t>
        <a:bodyPr/>
        <a:lstStyle/>
        <a:p>
          <a:endParaRPr lang="en-US"/>
        </a:p>
      </dgm:t>
    </dgm:pt>
    <dgm:pt modelId="{D64BC3B8-ADE2-4C10-9C59-FA9C260740FE}">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Historic industrial operations</a:t>
          </a:r>
        </a:p>
      </dgm:t>
    </dgm:pt>
    <dgm:pt modelId="{885939F7-EFD1-4644-B960-1765036B381E}" type="parTrans" cxnId="{9F99B628-0728-4E69-ABDD-1D9FB86BEAD4}">
      <dgm:prSet/>
      <dgm:spPr/>
      <dgm:t>
        <a:bodyPr/>
        <a:lstStyle/>
        <a:p>
          <a:endParaRPr lang="en-US"/>
        </a:p>
      </dgm:t>
    </dgm:pt>
    <dgm:pt modelId="{505F45B9-1A2E-4640-8F72-F7D532BD44E2}" type="sibTrans" cxnId="{9F99B628-0728-4E69-ABDD-1D9FB86BEAD4}">
      <dgm:prSet/>
      <dgm:spPr/>
      <dgm:t>
        <a:bodyPr/>
        <a:lstStyle/>
        <a:p>
          <a:endParaRPr lang="en-US"/>
        </a:p>
      </dgm:t>
    </dgm:pt>
    <dgm:pt modelId="{7C30F665-8170-4224-80ED-D044D10B6744}">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Maintenance yards</a:t>
          </a:r>
        </a:p>
      </dgm:t>
    </dgm:pt>
    <dgm:pt modelId="{A0F6E193-245C-471A-9757-2843D1846F9B}" type="parTrans" cxnId="{D97B803C-BB66-4B01-97F8-9916479C945F}">
      <dgm:prSet/>
      <dgm:spPr/>
      <dgm:t>
        <a:bodyPr/>
        <a:lstStyle/>
        <a:p>
          <a:endParaRPr lang="en-US"/>
        </a:p>
      </dgm:t>
    </dgm:pt>
    <dgm:pt modelId="{1174B065-331D-4636-8940-F968258916A6}" type="sibTrans" cxnId="{D97B803C-BB66-4B01-97F8-9916479C945F}">
      <dgm:prSet/>
      <dgm:spPr/>
      <dgm:t>
        <a:bodyPr/>
        <a:lstStyle/>
        <a:p>
          <a:endParaRPr lang="en-US"/>
        </a:p>
      </dgm:t>
    </dgm:pt>
    <dgm:pt modelId="{EBE93233-0DF9-4001-AF47-09A9423E6F68}">
      <dgm:prSet custT="1"/>
      <dgm:spPr>
        <a:solidFill>
          <a:schemeClr val="accent1">
            <a:lumMod val="50000"/>
          </a:schemeClr>
        </a:solidFill>
      </dgm:spPr>
      <dgm:t>
        <a:bodyPr/>
        <a:lstStyle/>
        <a:p>
          <a:r>
            <a:rPr lang="en-US" sz="1600" b="1" dirty="0">
              <a:latin typeface="Arial" panose="020B0604020202020204" pitchFamily="34" charset="0"/>
              <a:cs typeface="Arial" panose="020B0604020202020204" pitchFamily="34" charset="0"/>
            </a:rPr>
            <a:t>Former feed lots</a:t>
          </a:r>
        </a:p>
      </dgm:t>
    </dgm:pt>
    <dgm:pt modelId="{861B2042-E80E-4B5F-A046-DD76F988C8FA}" type="parTrans" cxnId="{593C87E5-5C78-41A6-9523-FE4F2BCDD508}">
      <dgm:prSet/>
      <dgm:spPr/>
      <dgm:t>
        <a:bodyPr/>
        <a:lstStyle/>
        <a:p>
          <a:endParaRPr lang="en-US"/>
        </a:p>
      </dgm:t>
    </dgm:pt>
    <dgm:pt modelId="{89C68528-98FB-44C8-8671-F6C17F0AAB0C}" type="sibTrans" cxnId="{593C87E5-5C78-41A6-9523-FE4F2BCDD508}">
      <dgm:prSet/>
      <dgm:spPr/>
      <dgm:t>
        <a:bodyPr/>
        <a:lstStyle/>
        <a:p>
          <a:endParaRPr lang="en-US"/>
        </a:p>
      </dgm:t>
    </dgm:pt>
    <dgm:pt modelId="{F85595BB-4689-416B-84ED-FC64F8BD2DFA}">
      <dgm:prSet custT="1"/>
      <dgm:spPr>
        <a:solidFill>
          <a:schemeClr val="accent2">
            <a:lumMod val="75000"/>
          </a:schemeClr>
        </a:solidFill>
      </dgm:spPr>
      <dgm:t>
        <a:bodyPr/>
        <a:lstStyle/>
        <a:p>
          <a:r>
            <a:rPr lang="en-US" sz="1600" b="1" dirty="0">
              <a:latin typeface="Arial" panose="020B0604020202020204" pitchFamily="34" charset="0"/>
              <a:cs typeface="Arial" panose="020B0604020202020204" pitchFamily="34" charset="0"/>
            </a:rPr>
            <a:t>Medical Center/Health Clinic</a:t>
          </a:r>
        </a:p>
      </dgm:t>
    </dgm:pt>
    <dgm:pt modelId="{9808E2A5-F41B-4573-BEFF-FB4F6DF7B7FC}" type="parTrans" cxnId="{2788D783-6A8A-482A-8DEB-DB7D2FF36D19}">
      <dgm:prSet/>
      <dgm:spPr/>
      <dgm:t>
        <a:bodyPr/>
        <a:lstStyle/>
        <a:p>
          <a:endParaRPr lang="en-US"/>
        </a:p>
      </dgm:t>
    </dgm:pt>
    <dgm:pt modelId="{2DA1CCE0-5F77-42CC-93A8-F1E5EC8054F9}" type="sibTrans" cxnId="{2788D783-6A8A-482A-8DEB-DB7D2FF36D19}">
      <dgm:prSet/>
      <dgm:spPr/>
      <dgm:t>
        <a:bodyPr/>
        <a:lstStyle/>
        <a:p>
          <a:endParaRPr lang="en-US"/>
        </a:p>
      </dgm:t>
    </dgm:pt>
    <dgm:pt modelId="{95989D5D-264E-4D0F-9274-6E11CD50AA2E}">
      <dgm:prSet custT="1"/>
      <dgm:spPr>
        <a:solidFill>
          <a:schemeClr val="accent2">
            <a:lumMod val="75000"/>
          </a:schemeClr>
        </a:solidFill>
      </dgm:spPr>
      <dgm:t>
        <a:bodyPr/>
        <a:lstStyle/>
        <a:p>
          <a:pPr algn="ctr"/>
          <a:r>
            <a:rPr lang="en-US" sz="1600" b="1" dirty="0">
              <a:latin typeface="Arial" panose="020B0604020202020204" pitchFamily="34" charset="0"/>
              <a:cs typeface="Arial" panose="020B0604020202020204" pitchFamily="34" charset="0"/>
            </a:rPr>
            <a:t>Housing</a:t>
          </a:r>
        </a:p>
      </dgm:t>
    </dgm:pt>
    <dgm:pt modelId="{5D0995F4-8356-41A8-8B84-6705304AC27D}" type="parTrans" cxnId="{379DCB7C-7528-4ADA-BB04-C7C9528F20F1}">
      <dgm:prSet/>
      <dgm:spPr/>
      <dgm:t>
        <a:bodyPr/>
        <a:lstStyle/>
        <a:p>
          <a:endParaRPr lang="en-US"/>
        </a:p>
      </dgm:t>
    </dgm:pt>
    <dgm:pt modelId="{F4C704B2-F742-4A7D-8417-C5F36B3D46AE}" type="sibTrans" cxnId="{379DCB7C-7528-4ADA-BB04-C7C9528F20F1}">
      <dgm:prSet/>
      <dgm:spPr/>
      <dgm:t>
        <a:bodyPr/>
        <a:lstStyle/>
        <a:p>
          <a:endParaRPr lang="en-US"/>
        </a:p>
      </dgm:t>
    </dgm:pt>
    <dgm:pt modelId="{87283B9D-9F7C-476E-A66E-7A3B508A4872}">
      <dgm:prSet custT="1"/>
      <dgm:spPr>
        <a:solidFill>
          <a:schemeClr val="accent2">
            <a:lumMod val="75000"/>
          </a:schemeClr>
        </a:solidFill>
      </dgm:spPr>
      <dgm:t>
        <a:bodyPr/>
        <a:lstStyle/>
        <a:p>
          <a:r>
            <a:rPr lang="en-US" sz="1600" b="1">
              <a:latin typeface="Arial" panose="020B0604020202020204" pitchFamily="34" charset="0"/>
              <a:cs typeface="Arial" panose="020B0604020202020204" pitchFamily="34" charset="0"/>
            </a:rPr>
            <a:t>Open Space/Recreational</a:t>
          </a:r>
        </a:p>
      </dgm:t>
    </dgm:pt>
    <dgm:pt modelId="{D4D96574-A2A8-47FF-B299-573406B00F12}" type="parTrans" cxnId="{598CD5AC-387E-4BD1-8355-6CD17F1030B0}">
      <dgm:prSet/>
      <dgm:spPr/>
      <dgm:t>
        <a:bodyPr/>
        <a:lstStyle/>
        <a:p>
          <a:endParaRPr lang="en-US"/>
        </a:p>
      </dgm:t>
    </dgm:pt>
    <dgm:pt modelId="{3874F012-E153-4E06-AA9D-5E9840BC31A9}" type="sibTrans" cxnId="{598CD5AC-387E-4BD1-8355-6CD17F1030B0}">
      <dgm:prSet/>
      <dgm:spPr/>
      <dgm:t>
        <a:bodyPr/>
        <a:lstStyle/>
        <a:p>
          <a:endParaRPr lang="en-US"/>
        </a:p>
      </dgm:t>
    </dgm:pt>
    <dgm:pt modelId="{48AF67E6-3853-481C-9A09-F1F4823E62A7}">
      <dgm:prSet custT="1"/>
      <dgm:spPr>
        <a:solidFill>
          <a:schemeClr val="accent2">
            <a:lumMod val="75000"/>
          </a:schemeClr>
        </a:solidFill>
      </dgm:spPr>
      <dgm:t>
        <a:bodyPr/>
        <a:lstStyle/>
        <a:p>
          <a:r>
            <a:rPr lang="en-US" sz="1600" b="1">
              <a:latin typeface="Arial" panose="020B0604020202020204" pitchFamily="34" charset="0"/>
              <a:cs typeface="Arial" panose="020B0604020202020204" pitchFamily="34" charset="0"/>
            </a:rPr>
            <a:t>Agriculture</a:t>
          </a:r>
        </a:p>
      </dgm:t>
    </dgm:pt>
    <dgm:pt modelId="{508E072D-6048-49B2-A523-88F907C509AB}" type="parTrans" cxnId="{FE59A2D6-C7CD-4A76-A0C2-052DEAEC25FF}">
      <dgm:prSet/>
      <dgm:spPr/>
      <dgm:t>
        <a:bodyPr/>
        <a:lstStyle/>
        <a:p>
          <a:endParaRPr lang="en-US"/>
        </a:p>
      </dgm:t>
    </dgm:pt>
    <dgm:pt modelId="{E8AD9E03-CC77-47DD-BF9B-909E450E972A}" type="sibTrans" cxnId="{FE59A2D6-C7CD-4A76-A0C2-052DEAEC25FF}">
      <dgm:prSet/>
      <dgm:spPr/>
      <dgm:t>
        <a:bodyPr/>
        <a:lstStyle/>
        <a:p>
          <a:endParaRPr lang="en-US"/>
        </a:p>
      </dgm:t>
    </dgm:pt>
    <dgm:pt modelId="{F33A7EC3-23A7-4DD2-AE49-6D6380A097D5}">
      <dgm:prSet custT="1"/>
      <dgm:spPr>
        <a:solidFill>
          <a:schemeClr val="accent2">
            <a:lumMod val="75000"/>
          </a:schemeClr>
        </a:solidFill>
      </dgm:spPr>
      <dgm:t>
        <a:bodyPr/>
        <a:lstStyle/>
        <a:p>
          <a:r>
            <a:rPr lang="en-US" sz="1600" b="1" dirty="0">
              <a:latin typeface="Arial" panose="020B0604020202020204" pitchFamily="34" charset="0"/>
              <a:cs typeface="Arial" panose="020B0604020202020204" pitchFamily="34" charset="0"/>
            </a:rPr>
            <a:t>Farmer’s Market</a:t>
          </a:r>
        </a:p>
      </dgm:t>
    </dgm:pt>
    <dgm:pt modelId="{C133B722-382C-4E54-A690-6030F5FA8255}" type="parTrans" cxnId="{D91CC779-B25A-494F-8920-A3104E9301BE}">
      <dgm:prSet/>
      <dgm:spPr/>
      <dgm:t>
        <a:bodyPr/>
        <a:lstStyle/>
        <a:p>
          <a:endParaRPr lang="en-US"/>
        </a:p>
      </dgm:t>
    </dgm:pt>
    <dgm:pt modelId="{D0891DFA-4616-48D3-BE5A-56474E44A64B}" type="sibTrans" cxnId="{D91CC779-B25A-494F-8920-A3104E9301BE}">
      <dgm:prSet/>
      <dgm:spPr/>
      <dgm:t>
        <a:bodyPr/>
        <a:lstStyle/>
        <a:p>
          <a:endParaRPr lang="en-US"/>
        </a:p>
      </dgm:t>
    </dgm:pt>
    <dgm:pt modelId="{E0D24464-B797-4598-8513-8C9B1C41995F}">
      <dgm:prSet custT="1"/>
      <dgm:spPr>
        <a:solidFill>
          <a:schemeClr val="accent2">
            <a:lumMod val="75000"/>
          </a:schemeClr>
        </a:solidFill>
      </dgm:spPr>
      <dgm:t>
        <a:bodyPr/>
        <a:lstStyle/>
        <a:p>
          <a:r>
            <a:rPr lang="en-US" sz="1600" b="1">
              <a:latin typeface="Arial" panose="020B0604020202020204" pitchFamily="34" charset="0"/>
              <a:cs typeface="Arial" panose="020B0604020202020204" pitchFamily="34" charset="0"/>
            </a:rPr>
            <a:t>Grocery Store</a:t>
          </a:r>
        </a:p>
      </dgm:t>
    </dgm:pt>
    <dgm:pt modelId="{E8859AD7-4A1F-4169-8059-7C371E98644D}" type="parTrans" cxnId="{B564BACB-BBDC-48F8-AED4-414241B0E606}">
      <dgm:prSet/>
      <dgm:spPr/>
      <dgm:t>
        <a:bodyPr/>
        <a:lstStyle/>
        <a:p>
          <a:endParaRPr lang="en-US"/>
        </a:p>
      </dgm:t>
    </dgm:pt>
    <dgm:pt modelId="{C1AF8728-1FF4-4F40-BB75-51B12195054A}" type="sibTrans" cxnId="{B564BACB-BBDC-48F8-AED4-414241B0E606}">
      <dgm:prSet/>
      <dgm:spPr/>
      <dgm:t>
        <a:bodyPr/>
        <a:lstStyle/>
        <a:p>
          <a:endParaRPr lang="en-US"/>
        </a:p>
      </dgm:t>
    </dgm:pt>
    <dgm:pt modelId="{B363D85F-19FE-41B6-A184-672CBEDDF75C}">
      <dgm:prSet custT="1"/>
      <dgm:spPr>
        <a:solidFill>
          <a:schemeClr val="accent2">
            <a:lumMod val="75000"/>
          </a:schemeClr>
        </a:solidFill>
      </dgm:spPr>
      <dgm:t>
        <a:bodyPr/>
        <a:lstStyle/>
        <a:p>
          <a:r>
            <a:rPr lang="en-US" sz="1600" b="1">
              <a:latin typeface="Arial" panose="020B0604020202020204" pitchFamily="34" charset="0"/>
              <a:cs typeface="Arial" panose="020B0604020202020204" pitchFamily="34" charset="0"/>
            </a:rPr>
            <a:t>School </a:t>
          </a:r>
        </a:p>
      </dgm:t>
    </dgm:pt>
    <dgm:pt modelId="{B132FAC5-3068-4465-BC85-F24AD2CE3BF4}" type="parTrans" cxnId="{7BF67612-4F8A-412D-9CAD-8ADAB3679D95}">
      <dgm:prSet/>
      <dgm:spPr/>
      <dgm:t>
        <a:bodyPr/>
        <a:lstStyle/>
        <a:p>
          <a:endParaRPr lang="en-US"/>
        </a:p>
      </dgm:t>
    </dgm:pt>
    <dgm:pt modelId="{FD2DAB4D-ED8B-4AD4-968F-95C800D08D83}" type="sibTrans" cxnId="{7BF67612-4F8A-412D-9CAD-8ADAB3679D95}">
      <dgm:prSet/>
      <dgm:spPr/>
      <dgm:t>
        <a:bodyPr/>
        <a:lstStyle/>
        <a:p>
          <a:endParaRPr lang="en-US"/>
        </a:p>
      </dgm:t>
    </dgm:pt>
    <dgm:pt modelId="{5A0DEA11-AC14-4414-BCAA-FEE3DB7173A2}">
      <dgm:prSet custT="1"/>
      <dgm:spPr>
        <a:solidFill>
          <a:schemeClr val="accent2">
            <a:lumMod val="75000"/>
          </a:schemeClr>
        </a:solidFill>
      </dgm:spPr>
      <dgm:t>
        <a:bodyPr/>
        <a:lstStyle/>
        <a:p>
          <a:r>
            <a:rPr lang="en-US" sz="1600" b="1" dirty="0">
              <a:latin typeface="Arial" panose="020B0604020202020204" pitchFamily="34" charset="0"/>
              <a:cs typeface="Arial" panose="020B0604020202020204" pitchFamily="34" charset="0"/>
            </a:rPr>
            <a:t>Community Center</a:t>
          </a:r>
        </a:p>
      </dgm:t>
    </dgm:pt>
    <dgm:pt modelId="{4B19BB99-B35D-45F4-8B65-ABE89A326780}" type="parTrans" cxnId="{CF268E6D-CC31-4648-8B16-A80B2A6ABBC4}">
      <dgm:prSet/>
      <dgm:spPr/>
      <dgm:t>
        <a:bodyPr/>
        <a:lstStyle/>
        <a:p>
          <a:endParaRPr lang="en-US"/>
        </a:p>
      </dgm:t>
    </dgm:pt>
    <dgm:pt modelId="{D05867EC-36F6-4DD5-AD03-B7450EB06EC8}" type="sibTrans" cxnId="{CF268E6D-CC31-4648-8B16-A80B2A6ABBC4}">
      <dgm:prSet/>
      <dgm:spPr/>
      <dgm:t>
        <a:bodyPr/>
        <a:lstStyle/>
        <a:p>
          <a:endParaRPr lang="en-US"/>
        </a:p>
      </dgm:t>
    </dgm:pt>
    <dgm:pt modelId="{1464435C-A36D-4AAC-8714-814497A22084}">
      <dgm:prSet custT="1"/>
      <dgm:spPr>
        <a:solidFill>
          <a:schemeClr val="tx1">
            <a:lumMod val="50000"/>
            <a:lumOff val="50000"/>
          </a:schemeClr>
        </a:solidFill>
      </dgm:spPr>
      <dgm:t>
        <a:bodyPr/>
        <a:lstStyle/>
        <a:p>
          <a:r>
            <a:rPr lang="en-US" sz="1600" b="1">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Lead Based Paint  </a:t>
          </a:r>
        </a:p>
      </dgm:t>
    </dgm:pt>
    <dgm:pt modelId="{450AE871-2226-4BF9-8450-BA23B129AF1B}" type="parTrans" cxnId="{BA86BC4C-5541-4B56-8DF9-4422EFE9336F}">
      <dgm:prSet/>
      <dgm:spPr/>
      <dgm:t>
        <a:bodyPr/>
        <a:lstStyle/>
        <a:p>
          <a:endParaRPr lang="en-US"/>
        </a:p>
      </dgm:t>
    </dgm:pt>
    <dgm:pt modelId="{0E867951-0E9E-4483-B7CF-9AEF6B481521}" type="sibTrans" cxnId="{BA86BC4C-5541-4B56-8DF9-4422EFE9336F}">
      <dgm:prSet/>
      <dgm:spPr/>
      <dgm:t>
        <a:bodyPr/>
        <a:lstStyle/>
        <a:p>
          <a:endParaRPr lang="en-US"/>
        </a:p>
      </dgm:t>
    </dgm:pt>
    <dgm:pt modelId="{93497129-D0C4-46D4-92A1-3E949921DA06}" type="pres">
      <dgm:prSet presAssocID="{7CCBF826-F030-4A9F-A00C-B40DC103D1AF}" presName="theList" presStyleCnt="0">
        <dgm:presLayoutVars>
          <dgm:dir/>
          <dgm:animLvl val="lvl"/>
          <dgm:resizeHandles val="exact"/>
        </dgm:presLayoutVars>
      </dgm:prSet>
      <dgm:spPr/>
    </dgm:pt>
    <dgm:pt modelId="{FA3714EE-B3F7-4A84-B32F-2B133F494697}" type="pres">
      <dgm:prSet presAssocID="{264D8885-0DC4-43A3-A27D-12AE388D8B7E}" presName="compNode" presStyleCnt="0"/>
      <dgm:spPr/>
    </dgm:pt>
    <dgm:pt modelId="{C29D6FBC-C009-44B7-8B84-F41AF984C31C}" type="pres">
      <dgm:prSet presAssocID="{264D8885-0DC4-43A3-A27D-12AE388D8B7E}" presName="aNode" presStyleLbl="bgShp" presStyleIdx="0" presStyleCnt="3"/>
      <dgm:spPr/>
    </dgm:pt>
    <dgm:pt modelId="{C83A0367-F1CD-4677-8E10-A2EF4F5D3BE1}" type="pres">
      <dgm:prSet presAssocID="{264D8885-0DC4-43A3-A27D-12AE388D8B7E}" presName="textNode" presStyleLbl="bgShp" presStyleIdx="0" presStyleCnt="3"/>
      <dgm:spPr/>
    </dgm:pt>
    <dgm:pt modelId="{A2FC65FF-9F5D-4139-96AF-E1E84B62EE07}" type="pres">
      <dgm:prSet presAssocID="{264D8885-0DC4-43A3-A27D-12AE388D8B7E}" presName="compChildNode" presStyleCnt="0"/>
      <dgm:spPr/>
    </dgm:pt>
    <dgm:pt modelId="{405DEABB-8EAC-4FFA-9DF9-FFFC94C56754}" type="pres">
      <dgm:prSet presAssocID="{264D8885-0DC4-43A3-A27D-12AE388D8B7E}" presName="theInnerList" presStyleCnt="0"/>
      <dgm:spPr/>
    </dgm:pt>
    <dgm:pt modelId="{BAD8BCE5-C682-4E0C-A439-B46C4D25141C}" type="pres">
      <dgm:prSet presAssocID="{F85595BB-4689-416B-84ED-FC64F8BD2DFA}" presName="childNode" presStyleLbl="node1" presStyleIdx="0" presStyleCnt="24">
        <dgm:presLayoutVars>
          <dgm:bulletEnabled val="1"/>
        </dgm:presLayoutVars>
      </dgm:prSet>
      <dgm:spPr/>
    </dgm:pt>
    <dgm:pt modelId="{2F9A5A8B-C50A-42C5-833F-AF89DACDECD2}" type="pres">
      <dgm:prSet presAssocID="{F85595BB-4689-416B-84ED-FC64F8BD2DFA}" presName="aSpace2" presStyleCnt="0"/>
      <dgm:spPr/>
    </dgm:pt>
    <dgm:pt modelId="{BBE04C04-05B2-44A3-A43F-57C64600B276}" type="pres">
      <dgm:prSet presAssocID="{95989D5D-264E-4D0F-9274-6E11CD50AA2E}" presName="childNode" presStyleLbl="node1" presStyleIdx="1" presStyleCnt="24">
        <dgm:presLayoutVars>
          <dgm:bulletEnabled val="1"/>
        </dgm:presLayoutVars>
      </dgm:prSet>
      <dgm:spPr/>
    </dgm:pt>
    <dgm:pt modelId="{4D5423A8-6F6C-4419-A4D0-3CF317B2C894}" type="pres">
      <dgm:prSet presAssocID="{95989D5D-264E-4D0F-9274-6E11CD50AA2E}" presName="aSpace2" presStyleCnt="0"/>
      <dgm:spPr/>
    </dgm:pt>
    <dgm:pt modelId="{86C1F03B-E1C5-4E35-A4DE-CE974DDE45F7}" type="pres">
      <dgm:prSet presAssocID="{87283B9D-9F7C-476E-A66E-7A3B508A4872}" presName="childNode" presStyleLbl="node1" presStyleIdx="2" presStyleCnt="24">
        <dgm:presLayoutVars>
          <dgm:bulletEnabled val="1"/>
        </dgm:presLayoutVars>
      </dgm:prSet>
      <dgm:spPr/>
    </dgm:pt>
    <dgm:pt modelId="{37DB6777-799E-4FAB-B277-048FAA9DCA06}" type="pres">
      <dgm:prSet presAssocID="{87283B9D-9F7C-476E-A66E-7A3B508A4872}" presName="aSpace2" presStyleCnt="0"/>
      <dgm:spPr/>
    </dgm:pt>
    <dgm:pt modelId="{222F93FA-9419-458A-83F5-1B94B875418D}" type="pres">
      <dgm:prSet presAssocID="{48AF67E6-3853-481C-9A09-F1F4823E62A7}" presName="childNode" presStyleLbl="node1" presStyleIdx="3" presStyleCnt="24">
        <dgm:presLayoutVars>
          <dgm:bulletEnabled val="1"/>
        </dgm:presLayoutVars>
      </dgm:prSet>
      <dgm:spPr/>
    </dgm:pt>
    <dgm:pt modelId="{C3E7D388-6BE3-4907-8CE5-AF804D596E29}" type="pres">
      <dgm:prSet presAssocID="{48AF67E6-3853-481C-9A09-F1F4823E62A7}" presName="aSpace2" presStyleCnt="0"/>
      <dgm:spPr/>
    </dgm:pt>
    <dgm:pt modelId="{6EA27C47-AE4E-4789-AF10-0CBDF3EB58E1}" type="pres">
      <dgm:prSet presAssocID="{F33A7EC3-23A7-4DD2-AE49-6D6380A097D5}" presName="childNode" presStyleLbl="node1" presStyleIdx="4" presStyleCnt="24">
        <dgm:presLayoutVars>
          <dgm:bulletEnabled val="1"/>
        </dgm:presLayoutVars>
      </dgm:prSet>
      <dgm:spPr/>
    </dgm:pt>
    <dgm:pt modelId="{6D56ABC0-A1FA-470F-8319-94760DE91B8B}" type="pres">
      <dgm:prSet presAssocID="{F33A7EC3-23A7-4DD2-AE49-6D6380A097D5}" presName="aSpace2" presStyleCnt="0"/>
      <dgm:spPr/>
    </dgm:pt>
    <dgm:pt modelId="{4356E1D5-6CBC-46AF-A307-B0FEEAF92D1D}" type="pres">
      <dgm:prSet presAssocID="{E0D24464-B797-4598-8513-8C9B1C41995F}" presName="childNode" presStyleLbl="node1" presStyleIdx="5" presStyleCnt="24">
        <dgm:presLayoutVars>
          <dgm:bulletEnabled val="1"/>
        </dgm:presLayoutVars>
      </dgm:prSet>
      <dgm:spPr/>
    </dgm:pt>
    <dgm:pt modelId="{7D543268-DCB4-4458-9F71-2386A6B8E9C0}" type="pres">
      <dgm:prSet presAssocID="{E0D24464-B797-4598-8513-8C9B1C41995F}" presName="aSpace2" presStyleCnt="0"/>
      <dgm:spPr/>
    </dgm:pt>
    <dgm:pt modelId="{3B3100B5-467B-4F23-AB71-FF4A6895B931}" type="pres">
      <dgm:prSet presAssocID="{B363D85F-19FE-41B6-A184-672CBEDDF75C}" presName="childNode" presStyleLbl="node1" presStyleIdx="6" presStyleCnt="24">
        <dgm:presLayoutVars>
          <dgm:bulletEnabled val="1"/>
        </dgm:presLayoutVars>
      </dgm:prSet>
      <dgm:spPr/>
    </dgm:pt>
    <dgm:pt modelId="{4A42C275-DD0E-4451-9003-607BB55176E8}" type="pres">
      <dgm:prSet presAssocID="{B363D85F-19FE-41B6-A184-672CBEDDF75C}" presName="aSpace2" presStyleCnt="0"/>
      <dgm:spPr/>
    </dgm:pt>
    <dgm:pt modelId="{B19AD95F-EFC7-41DA-A45B-ECB1BDB8F3EF}" type="pres">
      <dgm:prSet presAssocID="{5A0DEA11-AC14-4414-BCAA-FEE3DB7173A2}" presName="childNode" presStyleLbl="node1" presStyleIdx="7" presStyleCnt="24">
        <dgm:presLayoutVars>
          <dgm:bulletEnabled val="1"/>
        </dgm:presLayoutVars>
      </dgm:prSet>
      <dgm:spPr/>
    </dgm:pt>
    <dgm:pt modelId="{2822CA74-BB25-4EA1-95B3-7899B5F92FC0}" type="pres">
      <dgm:prSet presAssocID="{264D8885-0DC4-43A3-A27D-12AE388D8B7E}" presName="aSpace" presStyleCnt="0"/>
      <dgm:spPr/>
    </dgm:pt>
    <dgm:pt modelId="{1D21BF69-A245-4AE1-A87F-165757974EF6}" type="pres">
      <dgm:prSet presAssocID="{47DCF3B0-9C19-444A-A163-2F9A3E73AA1D}" presName="compNode" presStyleCnt="0"/>
      <dgm:spPr/>
    </dgm:pt>
    <dgm:pt modelId="{787DFCC9-D687-4BBC-A149-AF5F17CC29DB}" type="pres">
      <dgm:prSet presAssocID="{47DCF3B0-9C19-444A-A163-2F9A3E73AA1D}" presName="aNode" presStyleLbl="bgShp" presStyleIdx="1" presStyleCnt="3"/>
      <dgm:spPr/>
    </dgm:pt>
    <dgm:pt modelId="{4CC8F09E-042F-4E6B-BB8E-27838165BF0E}" type="pres">
      <dgm:prSet presAssocID="{47DCF3B0-9C19-444A-A163-2F9A3E73AA1D}" presName="textNode" presStyleLbl="bgShp" presStyleIdx="1" presStyleCnt="3"/>
      <dgm:spPr/>
    </dgm:pt>
    <dgm:pt modelId="{5B2D65D3-8167-48A9-A58E-2F7F77EB2ED9}" type="pres">
      <dgm:prSet presAssocID="{47DCF3B0-9C19-444A-A163-2F9A3E73AA1D}" presName="compChildNode" presStyleCnt="0"/>
      <dgm:spPr/>
    </dgm:pt>
    <dgm:pt modelId="{C1B1720B-475D-4ECA-B635-0BAC4B922256}" type="pres">
      <dgm:prSet presAssocID="{47DCF3B0-9C19-444A-A163-2F9A3E73AA1D}" presName="theInnerList" presStyleCnt="0"/>
      <dgm:spPr/>
    </dgm:pt>
    <dgm:pt modelId="{2D6BD00C-98BB-4CD1-9B9F-77D07DFE1367}" type="pres">
      <dgm:prSet presAssocID="{2CC21C4F-8444-4DA1-B07A-F37033C5C1C0}" presName="childNode" presStyleLbl="node1" presStyleIdx="8" presStyleCnt="24">
        <dgm:presLayoutVars>
          <dgm:bulletEnabled val="1"/>
        </dgm:presLayoutVars>
      </dgm:prSet>
      <dgm:spPr/>
    </dgm:pt>
    <dgm:pt modelId="{EFFB618D-D17F-42DE-928C-A2B308DDB9EF}" type="pres">
      <dgm:prSet presAssocID="{2CC21C4F-8444-4DA1-B07A-F37033C5C1C0}" presName="aSpace2" presStyleCnt="0"/>
      <dgm:spPr/>
    </dgm:pt>
    <dgm:pt modelId="{BA8BEBD2-6C9A-41FA-8C4C-C53207225133}" type="pres">
      <dgm:prSet presAssocID="{CBE21D53-F769-4AE3-94C3-6B11A308E81B}" presName="childNode" presStyleLbl="node1" presStyleIdx="9" presStyleCnt="24">
        <dgm:presLayoutVars>
          <dgm:bulletEnabled val="1"/>
        </dgm:presLayoutVars>
      </dgm:prSet>
      <dgm:spPr/>
    </dgm:pt>
    <dgm:pt modelId="{440186A5-FF36-4373-9C38-9A382373DBD6}" type="pres">
      <dgm:prSet presAssocID="{CBE21D53-F769-4AE3-94C3-6B11A308E81B}" presName="aSpace2" presStyleCnt="0"/>
      <dgm:spPr/>
    </dgm:pt>
    <dgm:pt modelId="{E34291C2-ACF3-4C61-B72B-87FBE94359CA}" type="pres">
      <dgm:prSet presAssocID="{B0A88943-6F31-416D-8C44-9B1C11F32ED4}" presName="childNode" presStyleLbl="node1" presStyleIdx="10" presStyleCnt="24">
        <dgm:presLayoutVars>
          <dgm:bulletEnabled val="1"/>
        </dgm:presLayoutVars>
      </dgm:prSet>
      <dgm:spPr/>
    </dgm:pt>
    <dgm:pt modelId="{A03F3E81-A2CD-423F-A976-B2526753F53A}" type="pres">
      <dgm:prSet presAssocID="{B0A88943-6F31-416D-8C44-9B1C11F32ED4}" presName="aSpace2" presStyleCnt="0"/>
      <dgm:spPr/>
    </dgm:pt>
    <dgm:pt modelId="{D85510F7-1825-4C23-955F-F73606DF7B2F}" type="pres">
      <dgm:prSet presAssocID="{F68CF9DB-7E8F-4000-8A6A-6D3089ADAFAB}" presName="childNode" presStyleLbl="node1" presStyleIdx="11" presStyleCnt="24" custLinFactNeighborX="-338" custLinFactNeighborY="-53333">
        <dgm:presLayoutVars>
          <dgm:bulletEnabled val="1"/>
        </dgm:presLayoutVars>
      </dgm:prSet>
      <dgm:spPr/>
    </dgm:pt>
    <dgm:pt modelId="{24B24892-6279-4381-BA4E-E585929C3A48}" type="pres">
      <dgm:prSet presAssocID="{F68CF9DB-7E8F-4000-8A6A-6D3089ADAFAB}" presName="aSpace2" presStyleCnt="0"/>
      <dgm:spPr/>
    </dgm:pt>
    <dgm:pt modelId="{A5DE7CCD-3D57-4F3E-87AF-7F6A8084CAF8}" type="pres">
      <dgm:prSet presAssocID="{31F183C4-C292-4173-915C-3D7822315DA0}" presName="childNode" presStyleLbl="node1" presStyleIdx="12" presStyleCnt="24">
        <dgm:presLayoutVars>
          <dgm:bulletEnabled val="1"/>
        </dgm:presLayoutVars>
      </dgm:prSet>
      <dgm:spPr/>
    </dgm:pt>
    <dgm:pt modelId="{1C1EB408-2318-4144-8E0C-9825AB0E28C9}" type="pres">
      <dgm:prSet presAssocID="{31F183C4-C292-4173-915C-3D7822315DA0}" presName="aSpace2" presStyleCnt="0"/>
      <dgm:spPr/>
    </dgm:pt>
    <dgm:pt modelId="{4BF5FEE6-2F58-43DC-A10A-46AADA83A7FF}" type="pres">
      <dgm:prSet presAssocID="{2AEEAE6A-FADB-4F1C-8044-59E73B623353}" presName="childNode" presStyleLbl="node1" presStyleIdx="13" presStyleCnt="24">
        <dgm:presLayoutVars>
          <dgm:bulletEnabled val="1"/>
        </dgm:presLayoutVars>
      </dgm:prSet>
      <dgm:spPr/>
    </dgm:pt>
    <dgm:pt modelId="{991F6564-EC5E-402F-AF9A-CC5FF6EDB97D}" type="pres">
      <dgm:prSet presAssocID="{2AEEAE6A-FADB-4F1C-8044-59E73B623353}" presName="aSpace2" presStyleCnt="0"/>
      <dgm:spPr/>
    </dgm:pt>
    <dgm:pt modelId="{924F05C7-D488-4B3D-8C56-079A57F7CEDE}" type="pres">
      <dgm:prSet presAssocID="{D64BC3B8-ADE2-4C10-9C59-FA9C260740FE}" presName="childNode" presStyleLbl="node1" presStyleIdx="14" presStyleCnt="24">
        <dgm:presLayoutVars>
          <dgm:bulletEnabled val="1"/>
        </dgm:presLayoutVars>
      </dgm:prSet>
      <dgm:spPr/>
    </dgm:pt>
    <dgm:pt modelId="{A5C82F11-9DF6-4543-A591-2CEBE53FD1F9}" type="pres">
      <dgm:prSet presAssocID="{D64BC3B8-ADE2-4C10-9C59-FA9C260740FE}" presName="aSpace2" presStyleCnt="0"/>
      <dgm:spPr/>
    </dgm:pt>
    <dgm:pt modelId="{A660D336-4473-46C2-BA7F-D65807FBA573}" type="pres">
      <dgm:prSet presAssocID="{7C30F665-8170-4224-80ED-D044D10B6744}" presName="childNode" presStyleLbl="node1" presStyleIdx="15" presStyleCnt="24">
        <dgm:presLayoutVars>
          <dgm:bulletEnabled val="1"/>
        </dgm:presLayoutVars>
      </dgm:prSet>
      <dgm:spPr/>
    </dgm:pt>
    <dgm:pt modelId="{427E48DD-84F5-4ED1-A22B-FF409A54FDA2}" type="pres">
      <dgm:prSet presAssocID="{7C30F665-8170-4224-80ED-D044D10B6744}" presName="aSpace2" presStyleCnt="0"/>
      <dgm:spPr/>
    </dgm:pt>
    <dgm:pt modelId="{E01980C8-1260-49FD-ABA2-8E02A3605DE3}" type="pres">
      <dgm:prSet presAssocID="{EBE93233-0DF9-4001-AF47-09A9423E6F68}" presName="childNode" presStyleLbl="node1" presStyleIdx="16" presStyleCnt="24">
        <dgm:presLayoutVars>
          <dgm:bulletEnabled val="1"/>
        </dgm:presLayoutVars>
      </dgm:prSet>
      <dgm:spPr/>
    </dgm:pt>
    <dgm:pt modelId="{9F29CDC2-CFE6-41AA-B8D9-AC8524D4333C}" type="pres">
      <dgm:prSet presAssocID="{47DCF3B0-9C19-444A-A163-2F9A3E73AA1D}" presName="aSpace" presStyleCnt="0"/>
      <dgm:spPr/>
    </dgm:pt>
    <dgm:pt modelId="{488096CC-D548-4F04-A898-68EAFFAA2A4B}" type="pres">
      <dgm:prSet presAssocID="{80F32954-2A73-4ECB-8345-3B321712CF8E}" presName="compNode" presStyleCnt="0"/>
      <dgm:spPr/>
    </dgm:pt>
    <dgm:pt modelId="{1EA51002-0BCE-42C7-9CAF-7CBC64AB727C}" type="pres">
      <dgm:prSet presAssocID="{80F32954-2A73-4ECB-8345-3B321712CF8E}" presName="aNode" presStyleLbl="bgShp" presStyleIdx="2" presStyleCnt="3" custLinFactNeighborX="51386" custLinFactNeighborY="16493"/>
      <dgm:spPr/>
    </dgm:pt>
    <dgm:pt modelId="{26BD04AA-E5D3-4553-857E-5975BFB8651F}" type="pres">
      <dgm:prSet presAssocID="{80F32954-2A73-4ECB-8345-3B321712CF8E}" presName="textNode" presStyleLbl="bgShp" presStyleIdx="2" presStyleCnt="3"/>
      <dgm:spPr/>
    </dgm:pt>
    <dgm:pt modelId="{C1F0A3EE-2CBE-48B8-A716-67D9362D7328}" type="pres">
      <dgm:prSet presAssocID="{80F32954-2A73-4ECB-8345-3B321712CF8E}" presName="compChildNode" presStyleCnt="0"/>
      <dgm:spPr/>
    </dgm:pt>
    <dgm:pt modelId="{8A6CA23D-10C1-42CE-9479-314CEFB13366}" type="pres">
      <dgm:prSet presAssocID="{80F32954-2A73-4ECB-8345-3B321712CF8E}" presName="theInnerList" presStyleCnt="0"/>
      <dgm:spPr/>
    </dgm:pt>
    <dgm:pt modelId="{55424AF3-D3EA-405F-9ECB-155FE0408D34}" type="pres">
      <dgm:prSet presAssocID="{FBA10D73-1243-4ED1-B8D6-E6F587448682}" presName="childNode" presStyleLbl="node1" presStyleIdx="17" presStyleCnt="24">
        <dgm:presLayoutVars>
          <dgm:bulletEnabled val="1"/>
        </dgm:presLayoutVars>
      </dgm:prSet>
      <dgm:spPr/>
    </dgm:pt>
    <dgm:pt modelId="{82AA065A-7EF6-4176-A677-C0D243E876A4}" type="pres">
      <dgm:prSet presAssocID="{FBA10D73-1243-4ED1-B8D6-E6F587448682}" presName="aSpace2" presStyleCnt="0"/>
      <dgm:spPr/>
    </dgm:pt>
    <dgm:pt modelId="{77E92498-15BC-459A-A579-FA762BB26170}" type="pres">
      <dgm:prSet presAssocID="{7C376D56-2E72-4089-8D0F-C7A8097F948A}" presName="childNode" presStyleLbl="node1" presStyleIdx="18" presStyleCnt="24">
        <dgm:presLayoutVars>
          <dgm:bulletEnabled val="1"/>
        </dgm:presLayoutVars>
      </dgm:prSet>
      <dgm:spPr/>
    </dgm:pt>
    <dgm:pt modelId="{E7547DDB-0DE1-42F1-BF72-595AB4A25628}" type="pres">
      <dgm:prSet presAssocID="{7C376D56-2E72-4089-8D0F-C7A8097F948A}" presName="aSpace2" presStyleCnt="0"/>
      <dgm:spPr/>
    </dgm:pt>
    <dgm:pt modelId="{FFC7370B-8835-4484-8F02-0CFEF75A60E7}" type="pres">
      <dgm:prSet presAssocID="{9368A89D-7078-4178-AFD6-0A6A1B5BD6BF}" presName="childNode" presStyleLbl="node1" presStyleIdx="19" presStyleCnt="24">
        <dgm:presLayoutVars>
          <dgm:bulletEnabled val="1"/>
        </dgm:presLayoutVars>
      </dgm:prSet>
      <dgm:spPr/>
    </dgm:pt>
    <dgm:pt modelId="{1FA90029-D7D6-403C-AD26-7B918BEA1458}" type="pres">
      <dgm:prSet presAssocID="{9368A89D-7078-4178-AFD6-0A6A1B5BD6BF}" presName="aSpace2" presStyleCnt="0"/>
      <dgm:spPr/>
    </dgm:pt>
    <dgm:pt modelId="{A1E98531-9C27-4B44-82DE-9ADA1B489E07}" type="pres">
      <dgm:prSet presAssocID="{1464435C-A36D-4AAC-8714-814497A22084}" presName="childNode" presStyleLbl="node1" presStyleIdx="20" presStyleCnt="24">
        <dgm:presLayoutVars>
          <dgm:bulletEnabled val="1"/>
        </dgm:presLayoutVars>
      </dgm:prSet>
      <dgm:spPr/>
    </dgm:pt>
    <dgm:pt modelId="{39E43AC8-9CC3-422F-972F-4FA82FA8204E}" type="pres">
      <dgm:prSet presAssocID="{1464435C-A36D-4AAC-8714-814497A22084}" presName="aSpace2" presStyleCnt="0"/>
      <dgm:spPr/>
    </dgm:pt>
    <dgm:pt modelId="{3E9DF3B7-B51E-4731-9CD6-24AA385C6F15}" type="pres">
      <dgm:prSet presAssocID="{BBE64423-B937-4020-8A85-A25FE1562F61}" presName="childNode" presStyleLbl="node1" presStyleIdx="21" presStyleCnt="24">
        <dgm:presLayoutVars>
          <dgm:bulletEnabled val="1"/>
        </dgm:presLayoutVars>
      </dgm:prSet>
      <dgm:spPr/>
    </dgm:pt>
    <dgm:pt modelId="{F588F35F-A9EF-432C-ACE8-4789B4B1C4C8}" type="pres">
      <dgm:prSet presAssocID="{BBE64423-B937-4020-8A85-A25FE1562F61}" presName="aSpace2" presStyleCnt="0"/>
      <dgm:spPr/>
    </dgm:pt>
    <dgm:pt modelId="{BCF79EA0-408C-46EA-B09F-8F873998B43B}" type="pres">
      <dgm:prSet presAssocID="{E83A968C-AC03-4AAC-93AC-9ABB157D6D87}" presName="childNode" presStyleLbl="node1" presStyleIdx="22" presStyleCnt="24">
        <dgm:presLayoutVars>
          <dgm:bulletEnabled val="1"/>
        </dgm:presLayoutVars>
      </dgm:prSet>
      <dgm:spPr/>
    </dgm:pt>
    <dgm:pt modelId="{A1C34A49-28D8-4B9F-8E6B-7363311E6D3F}" type="pres">
      <dgm:prSet presAssocID="{E83A968C-AC03-4AAC-93AC-9ABB157D6D87}" presName="aSpace2" presStyleCnt="0"/>
      <dgm:spPr/>
    </dgm:pt>
    <dgm:pt modelId="{92F60637-6655-4528-AA22-817A00281FE3}" type="pres">
      <dgm:prSet presAssocID="{5321743F-B40E-417E-87B6-7938C2F10E0A}" presName="childNode" presStyleLbl="node1" presStyleIdx="23" presStyleCnt="24">
        <dgm:presLayoutVars>
          <dgm:bulletEnabled val="1"/>
        </dgm:presLayoutVars>
      </dgm:prSet>
      <dgm:spPr/>
    </dgm:pt>
  </dgm:ptLst>
  <dgm:cxnLst>
    <dgm:cxn modelId="{D99AFE00-34FA-42BF-8450-54D9E21A180E}" srcId="{7CCBF826-F030-4A9F-A00C-B40DC103D1AF}" destId="{264D8885-0DC4-43A3-A27D-12AE388D8B7E}" srcOrd="0" destOrd="0" parTransId="{CB12437A-772F-44C7-9349-13B7F033E088}" sibTransId="{17EFE337-112F-49B1-B34F-D034EE9C35D3}"/>
    <dgm:cxn modelId="{3216A106-D5A1-486B-A920-D119EE753985}" type="presOf" srcId="{9368A89D-7078-4178-AFD6-0A6A1B5BD6BF}" destId="{FFC7370B-8835-4484-8F02-0CFEF75A60E7}" srcOrd="0" destOrd="0" presId="urn:microsoft.com/office/officeart/2005/8/layout/lProcess2"/>
    <dgm:cxn modelId="{BA2A9F0E-3603-4296-9C89-2753D8B08A5E}" srcId="{80F32954-2A73-4ECB-8345-3B321712CF8E}" destId="{7C376D56-2E72-4089-8D0F-C7A8097F948A}" srcOrd="1" destOrd="0" parTransId="{34F3BB57-8A6D-4B84-8A60-305DCD538201}" sibTransId="{97650F88-ED93-4043-B0FD-F8903EA7A26E}"/>
    <dgm:cxn modelId="{7BF67612-4F8A-412D-9CAD-8ADAB3679D95}" srcId="{264D8885-0DC4-43A3-A27D-12AE388D8B7E}" destId="{B363D85F-19FE-41B6-A184-672CBEDDF75C}" srcOrd="6" destOrd="0" parTransId="{B132FAC5-3068-4465-BC85-F24AD2CE3BF4}" sibTransId="{FD2DAB4D-ED8B-4AD4-968F-95C800D08D83}"/>
    <dgm:cxn modelId="{951BD91C-38B6-425F-B6CB-33897BE808B3}" srcId="{80F32954-2A73-4ECB-8345-3B321712CF8E}" destId="{BBE64423-B937-4020-8A85-A25FE1562F61}" srcOrd="4" destOrd="0" parTransId="{F4880808-2ADF-4DED-99FE-FF4387B980A3}" sibTransId="{63126858-2737-4329-BA51-FD336F3B1956}"/>
    <dgm:cxn modelId="{F8859A20-6552-4804-88DC-3A557BE686FA}" type="presOf" srcId="{B363D85F-19FE-41B6-A184-672CBEDDF75C}" destId="{3B3100B5-467B-4F23-AB71-FF4A6895B931}" srcOrd="0" destOrd="0" presId="urn:microsoft.com/office/officeart/2005/8/layout/lProcess2"/>
    <dgm:cxn modelId="{E1860226-D9C6-4E7D-AADE-A85AF64B027E}" srcId="{47DCF3B0-9C19-444A-A163-2F9A3E73AA1D}" destId="{CBE21D53-F769-4AE3-94C3-6B11A308E81B}" srcOrd="1" destOrd="0" parTransId="{40ED007E-4A6A-4E26-9DFC-099843C49456}" sibTransId="{9D425268-B99D-4856-9743-70F2548A508E}"/>
    <dgm:cxn modelId="{9F99B628-0728-4E69-ABDD-1D9FB86BEAD4}" srcId="{47DCF3B0-9C19-444A-A163-2F9A3E73AA1D}" destId="{D64BC3B8-ADE2-4C10-9C59-FA9C260740FE}" srcOrd="6" destOrd="0" parTransId="{885939F7-EFD1-4644-B960-1765036B381E}" sibTransId="{505F45B9-1A2E-4640-8F72-F7D532BD44E2}"/>
    <dgm:cxn modelId="{ED28932C-D6B7-4CE3-87FA-C9EF7BF42451}" type="presOf" srcId="{80F32954-2A73-4ECB-8345-3B321712CF8E}" destId="{26BD04AA-E5D3-4553-857E-5975BFB8651F}" srcOrd="1" destOrd="0" presId="urn:microsoft.com/office/officeart/2005/8/layout/lProcess2"/>
    <dgm:cxn modelId="{2712972E-CE9A-40A5-B4BB-1C348CE16FF5}" type="presOf" srcId="{CBE21D53-F769-4AE3-94C3-6B11A308E81B}" destId="{BA8BEBD2-6C9A-41FA-8C4C-C53207225133}" srcOrd="0" destOrd="0" presId="urn:microsoft.com/office/officeart/2005/8/layout/lProcess2"/>
    <dgm:cxn modelId="{ABC90536-351A-453D-8C7E-DEA3DDBF4A61}" srcId="{80F32954-2A73-4ECB-8345-3B321712CF8E}" destId="{FBA10D73-1243-4ED1-B8D6-E6F587448682}" srcOrd="0" destOrd="0" parTransId="{632E81CA-0203-4440-AFB2-4B733179176A}" sibTransId="{6BF0A2B4-43AA-433F-86A8-9F50FDD6493F}"/>
    <dgm:cxn modelId="{D97B803C-BB66-4B01-97F8-9916479C945F}" srcId="{47DCF3B0-9C19-444A-A163-2F9A3E73AA1D}" destId="{7C30F665-8170-4224-80ED-D044D10B6744}" srcOrd="7" destOrd="0" parTransId="{A0F6E193-245C-471A-9757-2843D1846F9B}" sibTransId="{1174B065-331D-4636-8940-F968258916A6}"/>
    <dgm:cxn modelId="{F601B041-462E-43F3-87F7-471D8B41BE6B}" type="presOf" srcId="{5321743F-B40E-417E-87B6-7938C2F10E0A}" destId="{92F60637-6655-4528-AA22-817A00281FE3}" srcOrd="0" destOrd="0" presId="urn:microsoft.com/office/officeart/2005/8/layout/lProcess2"/>
    <dgm:cxn modelId="{256CEC47-59AD-4FCB-98AA-BCF71F39A28C}" type="presOf" srcId="{E0D24464-B797-4598-8513-8C9B1C41995F}" destId="{4356E1D5-6CBC-46AF-A307-B0FEEAF92D1D}" srcOrd="0" destOrd="0" presId="urn:microsoft.com/office/officeart/2005/8/layout/lProcess2"/>
    <dgm:cxn modelId="{84E20D6B-6D8A-49B9-B726-AB2B1724A66A}" type="presOf" srcId="{7C30F665-8170-4224-80ED-D044D10B6744}" destId="{A660D336-4473-46C2-BA7F-D65807FBA573}" srcOrd="0" destOrd="0" presId="urn:microsoft.com/office/officeart/2005/8/layout/lProcess2"/>
    <dgm:cxn modelId="{BA86BC4C-5541-4B56-8DF9-4422EFE9336F}" srcId="{80F32954-2A73-4ECB-8345-3B321712CF8E}" destId="{1464435C-A36D-4AAC-8714-814497A22084}" srcOrd="3" destOrd="0" parTransId="{450AE871-2226-4BF9-8450-BA23B129AF1B}" sibTransId="{0E867951-0E9E-4483-B7CF-9AEF6B481521}"/>
    <dgm:cxn modelId="{CF268E6D-CC31-4648-8B16-A80B2A6ABBC4}" srcId="{264D8885-0DC4-43A3-A27D-12AE388D8B7E}" destId="{5A0DEA11-AC14-4414-BCAA-FEE3DB7173A2}" srcOrd="7" destOrd="0" parTransId="{4B19BB99-B35D-45F4-8B65-ABE89A326780}" sibTransId="{D05867EC-36F6-4DD5-AD03-B7450EB06EC8}"/>
    <dgm:cxn modelId="{C14AC14E-864C-487C-8852-1DF2DDD2924E}" type="presOf" srcId="{EBE93233-0DF9-4001-AF47-09A9423E6F68}" destId="{E01980C8-1260-49FD-ABA2-8E02A3605DE3}" srcOrd="0" destOrd="0" presId="urn:microsoft.com/office/officeart/2005/8/layout/lProcess2"/>
    <dgm:cxn modelId="{CB893F76-3F50-4D2C-AF42-1D6C3305C6B2}" type="presOf" srcId="{264D8885-0DC4-43A3-A27D-12AE388D8B7E}" destId="{C29D6FBC-C009-44B7-8B84-F41AF984C31C}" srcOrd="0" destOrd="0" presId="urn:microsoft.com/office/officeart/2005/8/layout/lProcess2"/>
    <dgm:cxn modelId="{C397DB78-5A47-4B91-9FC6-C8B475B34D70}" type="presOf" srcId="{7CCBF826-F030-4A9F-A00C-B40DC103D1AF}" destId="{93497129-D0C4-46D4-92A1-3E949921DA06}" srcOrd="0" destOrd="0" presId="urn:microsoft.com/office/officeart/2005/8/layout/lProcess2"/>
    <dgm:cxn modelId="{D91CC779-B25A-494F-8920-A3104E9301BE}" srcId="{264D8885-0DC4-43A3-A27D-12AE388D8B7E}" destId="{F33A7EC3-23A7-4DD2-AE49-6D6380A097D5}" srcOrd="4" destOrd="0" parTransId="{C133B722-382C-4E54-A690-6030F5FA8255}" sibTransId="{D0891DFA-4616-48D3-BE5A-56474E44A64B}"/>
    <dgm:cxn modelId="{1B3ED45A-A6B6-4D43-948F-1222973D9CBE}" type="presOf" srcId="{F33A7EC3-23A7-4DD2-AE49-6D6380A097D5}" destId="{6EA27C47-AE4E-4789-AF10-0CBDF3EB58E1}" srcOrd="0" destOrd="0" presId="urn:microsoft.com/office/officeart/2005/8/layout/lProcess2"/>
    <dgm:cxn modelId="{379DCB7C-7528-4ADA-BB04-C7C9528F20F1}" srcId="{264D8885-0DC4-43A3-A27D-12AE388D8B7E}" destId="{95989D5D-264E-4D0F-9274-6E11CD50AA2E}" srcOrd="1" destOrd="0" parTransId="{5D0995F4-8356-41A8-8B84-6705304AC27D}" sibTransId="{F4C704B2-F742-4A7D-8417-C5F36B3D46AE}"/>
    <dgm:cxn modelId="{2788D783-6A8A-482A-8DEB-DB7D2FF36D19}" srcId="{264D8885-0DC4-43A3-A27D-12AE388D8B7E}" destId="{F85595BB-4689-416B-84ED-FC64F8BD2DFA}" srcOrd="0" destOrd="0" parTransId="{9808E2A5-F41B-4573-BEFF-FB4F6DF7B7FC}" sibTransId="{2DA1CCE0-5F77-42CC-93A8-F1E5EC8054F9}"/>
    <dgm:cxn modelId="{79A9B786-5DE5-4FA6-A9D1-4DE1DD863239}" type="presOf" srcId="{2AEEAE6A-FADB-4F1C-8044-59E73B623353}" destId="{4BF5FEE6-2F58-43DC-A10A-46AADA83A7FF}" srcOrd="0" destOrd="0" presId="urn:microsoft.com/office/officeart/2005/8/layout/lProcess2"/>
    <dgm:cxn modelId="{B001808D-D1B1-4F5A-832C-17ED28DDF26F}" type="presOf" srcId="{264D8885-0DC4-43A3-A27D-12AE388D8B7E}" destId="{C83A0367-F1CD-4677-8E10-A2EF4F5D3BE1}" srcOrd="1" destOrd="0" presId="urn:microsoft.com/office/officeart/2005/8/layout/lProcess2"/>
    <dgm:cxn modelId="{31CD028E-E4EC-4DBB-955E-A5C3A098FE36}" srcId="{47DCF3B0-9C19-444A-A163-2F9A3E73AA1D}" destId="{31F183C4-C292-4173-915C-3D7822315DA0}" srcOrd="4" destOrd="0" parTransId="{A30E0BF7-24FC-4FBC-A68A-328DB9F35751}" sibTransId="{B836DF83-8949-4035-B63F-88DEE2A94611}"/>
    <dgm:cxn modelId="{B93DD99A-E5CC-41B2-9385-13722C66B1EA}" srcId="{80F32954-2A73-4ECB-8345-3B321712CF8E}" destId="{5321743F-B40E-417E-87B6-7938C2F10E0A}" srcOrd="6" destOrd="0" parTransId="{1599F78C-DF9E-41DA-9859-11410E1434F6}" sibTransId="{62524A3F-F207-4B34-A76F-1F2EACBEC98E}"/>
    <dgm:cxn modelId="{7C8A8B9C-BD36-4553-8207-1F8688F3A007}" type="presOf" srcId="{95989D5D-264E-4D0F-9274-6E11CD50AA2E}" destId="{BBE04C04-05B2-44A3-A43F-57C64600B276}" srcOrd="0" destOrd="0" presId="urn:microsoft.com/office/officeart/2005/8/layout/lProcess2"/>
    <dgm:cxn modelId="{551AC6A3-F3A9-4378-901F-0DF08AE94225}" type="presOf" srcId="{E83A968C-AC03-4AAC-93AC-9ABB157D6D87}" destId="{BCF79EA0-408C-46EA-B09F-8F873998B43B}" srcOrd="0" destOrd="0" presId="urn:microsoft.com/office/officeart/2005/8/layout/lProcess2"/>
    <dgm:cxn modelId="{B5628DA9-E62B-4F2F-A94D-EDFCFA9639E5}" type="presOf" srcId="{D64BC3B8-ADE2-4C10-9C59-FA9C260740FE}" destId="{924F05C7-D488-4B3D-8C56-079A57F7CEDE}" srcOrd="0" destOrd="0" presId="urn:microsoft.com/office/officeart/2005/8/layout/lProcess2"/>
    <dgm:cxn modelId="{744EDBAA-CE46-47D7-BDC7-84C5CF8E31E2}" srcId="{47DCF3B0-9C19-444A-A163-2F9A3E73AA1D}" destId="{F68CF9DB-7E8F-4000-8A6A-6D3089ADAFAB}" srcOrd="3" destOrd="0" parTransId="{F45BD088-E2F3-4F3F-8664-55FDB3FD91AD}" sibTransId="{766CA507-8E3D-4695-A9E9-F5B7439BF801}"/>
    <dgm:cxn modelId="{598CD5AC-387E-4BD1-8355-6CD17F1030B0}" srcId="{264D8885-0DC4-43A3-A27D-12AE388D8B7E}" destId="{87283B9D-9F7C-476E-A66E-7A3B508A4872}" srcOrd="2" destOrd="0" parTransId="{D4D96574-A2A8-47FF-B299-573406B00F12}" sibTransId="{3874F012-E153-4E06-AA9D-5E9840BC31A9}"/>
    <dgm:cxn modelId="{4DD838B5-4915-4946-881A-8B0674693BB3}" type="presOf" srcId="{47DCF3B0-9C19-444A-A163-2F9A3E73AA1D}" destId="{787DFCC9-D687-4BBC-A149-AF5F17CC29DB}" srcOrd="0" destOrd="0" presId="urn:microsoft.com/office/officeart/2005/8/layout/lProcess2"/>
    <dgm:cxn modelId="{4EE517B9-BCAC-4493-81E7-BB0E67419919}" type="presOf" srcId="{BBE64423-B937-4020-8A85-A25FE1562F61}" destId="{3E9DF3B7-B51E-4731-9CD6-24AA385C6F15}" srcOrd="0" destOrd="0" presId="urn:microsoft.com/office/officeart/2005/8/layout/lProcess2"/>
    <dgm:cxn modelId="{3CB80CBB-A8A6-4438-8A8C-E42723074C9C}" type="presOf" srcId="{47DCF3B0-9C19-444A-A163-2F9A3E73AA1D}" destId="{4CC8F09E-042F-4E6B-BB8E-27838165BF0E}" srcOrd="1" destOrd="0" presId="urn:microsoft.com/office/officeart/2005/8/layout/lProcess2"/>
    <dgm:cxn modelId="{DA75B8BB-31DA-489F-B658-BC53FC1387C9}" type="presOf" srcId="{2CC21C4F-8444-4DA1-B07A-F37033C5C1C0}" destId="{2D6BD00C-98BB-4CD1-9B9F-77D07DFE1367}" srcOrd="0" destOrd="0" presId="urn:microsoft.com/office/officeart/2005/8/layout/lProcess2"/>
    <dgm:cxn modelId="{8462D7C0-781B-412E-B059-7C36F0156B8C}" srcId="{80F32954-2A73-4ECB-8345-3B321712CF8E}" destId="{9368A89D-7078-4178-AFD6-0A6A1B5BD6BF}" srcOrd="2" destOrd="0" parTransId="{221F64D1-133B-4A1F-81AA-AE6265C593A0}" sibTransId="{D2102B9E-9BBF-49E8-9888-5A912E03B0E2}"/>
    <dgm:cxn modelId="{7E027DC4-96E4-4257-8522-387B344E57EA}" type="presOf" srcId="{80F32954-2A73-4ECB-8345-3B321712CF8E}" destId="{1EA51002-0BCE-42C7-9CAF-7CBC64AB727C}" srcOrd="0" destOrd="0" presId="urn:microsoft.com/office/officeart/2005/8/layout/lProcess2"/>
    <dgm:cxn modelId="{457EEFC7-0D6E-4D09-BDDB-A8B10CA8252D}" type="presOf" srcId="{31F183C4-C292-4173-915C-3D7822315DA0}" destId="{A5DE7CCD-3D57-4F3E-87AF-7F6A8084CAF8}" srcOrd="0" destOrd="0" presId="urn:microsoft.com/office/officeart/2005/8/layout/lProcess2"/>
    <dgm:cxn modelId="{0C96FBC9-9548-4C53-8F59-511F52F7C648}" type="presOf" srcId="{F68CF9DB-7E8F-4000-8A6A-6D3089ADAFAB}" destId="{D85510F7-1825-4C23-955F-F73606DF7B2F}" srcOrd="0" destOrd="0" presId="urn:microsoft.com/office/officeart/2005/8/layout/lProcess2"/>
    <dgm:cxn modelId="{B564BACB-BBDC-48F8-AED4-414241B0E606}" srcId="{264D8885-0DC4-43A3-A27D-12AE388D8B7E}" destId="{E0D24464-B797-4598-8513-8C9B1C41995F}" srcOrd="5" destOrd="0" parTransId="{E8859AD7-4A1F-4169-8059-7C371E98644D}" sibTransId="{C1AF8728-1FF4-4F40-BB75-51B12195054A}"/>
    <dgm:cxn modelId="{975348D6-4E88-477A-8673-63150F8834C8}" type="presOf" srcId="{48AF67E6-3853-481C-9A09-F1F4823E62A7}" destId="{222F93FA-9419-458A-83F5-1B94B875418D}" srcOrd="0" destOrd="0" presId="urn:microsoft.com/office/officeart/2005/8/layout/lProcess2"/>
    <dgm:cxn modelId="{FE59A2D6-C7CD-4A76-A0C2-052DEAEC25FF}" srcId="{264D8885-0DC4-43A3-A27D-12AE388D8B7E}" destId="{48AF67E6-3853-481C-9A09-F1F4823E62A7}" srcOrd="3" destOrd="0" parTransId="{508E072D-6048-49B2-A523-88F907C509AB}" sibTransId="{E8AD9E03-CC77-47DD-BF9B-909E450E972A}"/>
    <dgm:cxn modelId="{CEED8CE1-167C-4A61-87C4-AB1D23EB89CC}" type="presOf" srcId="{5A0DEA11-AC14-4414-BCAA-FEE3DB7173A2}" destId="{B19AD95F-EFC7-41DA-A45B-ECB1BDB8F3EF}" srcOrd="0" destOrd="0" presId="urn:microsoft.com/office/officeart/2005/8/layout/lProcess2"/>
    <dgm:cxn modelId="{593C87E5-5C78-41A6-9523-FE4F2BCDD508}" srcId="{47DCF3B0-9C19-444A-A163-2F9A3E73AA1D}" destId="{EBE93233-0DF9-4001-AF47-09A9423E6F68}" srcOrd="8" destOrd="0" parTransId="{861B2042-E80E-4B5F-A046-DD76F988C8FA}" sibTransId="{89C68528-98FB-44C8-8671-F6C17F0AAB0C}"/>
    <dgm:cxn modelId="{A6719BE5-ADB3-41ED-B640-B244E658EA22}" type="presOf" srcId="{B0A88943-6F31-416D-8C44-9B1C11F32ED4}" destId="{E34291C2-ACF3-4C61-B72B-87FBE94359CA}" srcOrd="0" destOrd="0" presId="urn:microsoft.com/office/officeart/2005/8/layout/lProcess2"/>
    <dgm:cxn modelId="{767EF2E6-E970-4604-9A3C-C57507F0F32E}" type="presOf" srcId="{1464435C-A36D-4AAC-8714-814497A22084}" destId="{A1E98531-9C27-4B44-82DE-9ADA1B489E07}" srcOrd="0" destOrd="0" presId="urn:microsoft.com/office/officeart/2005/8/layout/lProcess2"/>
    <dgm:cxn modelId="{9C44E0E7-139B-47DC-8916-4149F0648444}" srcId="{47DCF3B0-9C19-444A-A163-2F9A3E73AA1D}" destId="{2AEEAE6A-FADB-4F1C-8044-59E73B623353}" srcOrd="5" destOrd="0" parTransId="{3BA5A2E9-19D6-4E2B-AE34-33FA3AB6B2F7}" sibTransId="{BB355189-8494-494E-A8CB-2367F5BB41B4}"/>
    <dgm:cxn modelId="{CAA4B8E9-8A06-4167-B6C1-F4772C6E1277}" type="presOf" srcId="{7C376D56-2E72-4089-8D0F-C7A8097F948A}" destId="{77E92498-15BC-459A-A579-FA762BB26170}" srcOrd="0" destOrd="0" presId="urn:microsoft.com/office/officeart/2005/8/layout/lProcess2"/>
    <dgm:cxn modelId="{08DF23EA-7482-4499-8C0D-296AE6C8A1D3}" srcId="{47DCF3B0-9C19-444A-A163-2F9A3E73AA1D}" destId="{2CC21C4F-8444-4DA1-B07A-F37033C5C1C0}" srcOrd="0" destOrd="0" parTransId="{2AB83CC6-7068-4DE3-98EF-F78F64C21CB9}" sibTransId="{585AFBE2-2BA7-477C-A9C6-0A3EC60DDCFE}"/>
    <dgm:cxn modelId="{A52869EA-7258-4DCB-8D77-B6DBF870B6B6}" type="presOf" srcId="{87283B9D-9F7C-476E-A66E-7A3B508A4872}" destId="{86C1F03B-E1C5-4E35-A4DE-CE974DDE45F7}" srcOrd="0" destOrd="0" presId="urn:microsoft.com/office/officeart/2005/8/layout/lProcess2"/>
    <dgm:cxn modelId="{2BC6F9F0-1E49-4DE3-B457-5A370CD2EEB7}" type="presOf" srcId="{F85595BB-4689-416B-84ED-FC64F8BD2DFA}" destId="{BAD8BCE5-C682-4E0C-A439-B46C4D25141C}" srcOrd="0" destOrd="0" presId="urn:microsoft.com/office/officeart/2005/8/layout/lProcess2"/>
    <dgm:cxn modelId="{B43387F1-CF3C-4EE6-9228-8D560300A27C}" type="presOf" srcId="{FBA10D73-1243-4ED1-B8D6-E6F587448682}" destId="{55424AF3-D3EA-405F-9ECB-155FE0408D34}" srcOrd="0" destOrd="0" presId="urn:microsoft.com/office/officeart/2005/8/layout/lProcess2"/>
    <dgm:cxn modelId="{375D16F2-89BC-451B-858A-3A2B6DF2BDA3}" srcId="{47DCF3B0-9C19-444A-A163-2F9A3E73AA1D}" destId="{B0A88943-6F31-416D-8C44-9B1C11F32ED4}" srcOrd="2" destOrd="0" parTransId="{7B583F5E-4DD8-4802-BD62-70A9AE8CC958}" sibTransId="{665B2DE2-1D42-406E-8E3E-5B4E56E438EE}"/>
    <dgm:cxn modelId="{576A83F3-3499-40F5-91BA-FB46B7F30BA5}" srcId="{7CCBF826-F030-4A9F-A00C-B40DC103D1AF}" destId="{80F32954-2A73-4ECB-8345-3B321712CF8E}" srcOrd="2" destOrd="0" parTransId="{B86AE7A1-D25C-4138-9892-8B718D061EEE}" sibTransId="{C0D447EB-AB59-4FCD-93DC-5DF1E22929B7}"/>
    <dgm:cxn modelId="{C2B92FF4-97AB-4972-8CE3-9151DB9EC131}" srcId="{7CCBF826-F030-4A9F-A00C-B40DC103D1AF}" destId="{47DCF3B0-9C19-444A-A163-2F9A3E73AA1D}" srcOrd="1" destOrd="0" parTransId="{03CB75E6-2B41-4AD8-976A-300CE1C22C71}" sibTransId="{6A04B8F7-DF7A-4E64-90C9-B69DBB3782DB}"/>
    <dgm:cxn modelId="{6A7EA3FB-6527-474A-98C9-4C2EAF675C9C}" srcId="{80F32954-2A73-4ECB-8345-3B321712CF8E}" destId="{E83A968C-AC03-4AAC-93AC-9ABB157D6D87}" srcOrd="5" destOrd="0" parTransId="{624B697F-2D33-45E0-B94D-F41395B6882B}" sibTransId="{CC6299AD-DEE0-4840-A6D9-8122E76FEA52}"/>
    <dgm:cxn modelId="{CB541014-ADDC-49DD-B013-4A0DC23435B8}" type="presParOf" srcId="{93497129-D0C4-46D4-92A1-3E949921DA06}" destId="{FA3714EE-B3F7-4A84-B32F-2B133F494697}" srcOrd="0" destOrd="0" presId="urn:microsoft.com/office/officeart/2005/8/layout/lProcess2"/>
    <dgm:cxn modelId="{F09736C7-A11A-4F45-9719-8694F74E9606}" type="presParOf" srcId="{FA3714EE-B3F7-4A84-B32F-2B133F494697}" destId="{C29D6FBC-C009-44B7-8B84-F41AF984C31C}" srcOrd="0" destOrd="0" presId="urn:microsoft.com/office/officeart/2005/8/layout/lProcess2"/>
    <dgm:cxn modelId="{484ED58E-D161-4799-9FD9-B5698A93DC57}" type="presParOf" srcId="{FA3714EE-B3F7-4A84-B32F-2B133F494697}" destId="{C83A0367-F1CD-4677-8E10-A2EF4F5D3BE1}" srcOrd="1" destOrd="0" presId="urn:microsoft.com/office/officeart/2005/8/layout/lProcess2"/>
    <dgm:cxn modelId="{D203980F-E632-43D1-A8E5-E39B2ADF59C0}" type="presParOf" srcId="{FA3714EE-B3F7-4A84-B32F-2B133F494697}" destId="{A2FC65FF-9F5D-4139-96AF-E1E84B62EE07}" srcOrd="2" destOrd="0" presId="urn:microsoft.com/office/officeart/2005/8/layout/lProcess2"/>
    <dgm:cxn modelId="{6046364F-041C-493F-8E2D-8B2CF9F5A660}" type="presParOf" srcId="{A2FC65FF-9F5D-4139-96AF-E1E84B62EE07}" destId="{405DEABB-8EAC-4FFA-9DF9-FFFC94C56754}" srcOrd="0" destOrd="0" presId="urn:microsoft.com/office/officeart/2005/8/layout/lProcess2"/>
    <dgm:cxn modelId="{D197EB60-CF98-418A-8BD5-59E319EA37A4}" type="presParOf" srcId="{405DEABB-8EAC-4FFA-9DF9-FFFC94C56754}" destId="{BAD8BCE5-C682-4E0C-A439-B46C4D25141C}" srcOrd="0" destOrd="0" presId="urn:microsoft.com/office/officeart/2005/8/layout/lProcess2"/>
    <dgm:cxn modelId="{501A79FF-C989-4783-B0AF-B363DF59791E}" type="presParOf" srcId="{405DEABB-8EAC-4FFA-9DF9-FFFC94C56754}" destId="{2F9A5A8B-C50A-42C5-833F-AF89DACDECD2}" srcOrd="1" destOrd="0" presId="urn:microsoft.com/office/officeart/2005/8/layout/lProcess2"/>
    <dgm:cxn modelId="{5AE5F4A5-0559-45EC-BC6E-B167028659E6}" type="presParOf" srcId="{405DEABB-8EAC-4FFA-9DF9-FFFC94C56754}" destId="{BBE04C04-05B2-44A3-A43F-57C64600B276}" srcOrd="2" destOrd="0" presId="urn:microsoft.com/office/officeart/2005/8/layout/lProcess2"/>
    <dgm:cxn modelId="{1CAFC8E8-6CF3-462B-B1AC-93B7AFB0EAC1}" type="presParOf" srcId="{405DEABB-8EAC-4FFA-9DF9-FFFC94C56754}" destId="{4D5423A8-6F6C-4419-A4D0-3CF317B2C894}" srcOrd="3" destOrd="0" presId="urn:microsoft.com/office/officeart/2005/8/layout/lProcess2"/>
    <dgm:cxn modelId="{9AFDD959-09F6-4293-B4A4-CB73140FF9C7}" type="presParOf" srcId="{405DEABB-8EAC-4FFA-9DF9-FFFC94C56754}" destId="{86C1F03B-E1C5-4E35-A4DE-CE974DDE45F7}" srcOrd="4" destOrd="0" presId="urn:microsoft.com/office/officeart/2005/8/layout/lProcess2"/>
    <dgm:cxn modelId="{C7A8E6E6-41FA-4605-8EE2-CE961E17DA19}" type="presParOf" srcId="{405DEABB-8EAC-4FFA-9DF9-FFFC94C56754}" destId="{37DB6777-799E-4FAB-B277-048FAA9DCA06}" srcOrd="5" destOrd="0" presId="urn:microsoft.com/office/officeart/2005/8/layout/lProcess2"/>
    <dgm:cxn modelId="{A0DDFE6E-90AD-4C4F-A383-E7A099A6B9CE}" type="presParOf" srcId="{405DEABB-8EAC-4FFA-9DF9-FFFC94C56754}" destId="{222F93FA-9419-458A-83F5-1B94B875418D}" srcOrd="6" destOrd="0" presId="urn:microsoft.com/office/officeart/2005/8/layout/lProcess2"/>
    <dgm:cxn modelId="{EAC32F1D-8BD2-4759-B3A8-F3FE7B569CA4}" type="presParOf" srcId="{405DEABB-8EAC-4FFA-9DF9-FFFC94C56754}" destId="{C3E7D388-6BE3-4907-8CE5-AF804D596E29}" srcOrd="7" destOrd="0" presId="urn:microsoft.com/office/officeart/2005/8/layout/lProcess2"/>
    <dgm:cxn modelId="{8B39F2E8-74C0-4EF7-904A-C76DAAF7ABAE}" type="presParOf" srcId="{405DEABB-8EAC-4FFA-9DF9-FFFC94C56754}" destId="{6EA27C47-AE4E-4789-AF10-0CBDF3EB58E1}" srcOrd="8" destOrd="0" presId="urn:microsoft.com/office/officeart/2005/8/layout/lProcess2"/>
    <dgm:cxn modelId="{2F176B70-DAAB-4465-B898-3C1FC1927A4A}" type="presParOf" srcId="{405DEABB-8EAC-4FFA-9DF9-FFFC94C56754}" destId="{6D56ABC0-A1FA-470F-8319-94760DE91B8B}" srcOrd="9" destOrd="0" presId="urn:microsoft.com/office/officeart/2005/8/layout/lProcess2"/>
    <dgm:cxn modelId="{89A57CAE-B498-4744-A08F-342D39FFA159}" type="presParOf" srcId="{405DEABB-8EAC-4FFA-9DF9-FFFC94C56754}" destId="{4356E1D5-6CBC-46AF-A307-B0FEEAF92D1D}" srcOrd="10" destOrd="0" presId="urn:microsoft.com/office/officeart/2005/8/layout/lProcess2"/>
    <dgm:cxn modelId="{BE096D01-14BC-451C-9776-F7B5A31D9300}" type="presParOf" srcId="{405DEABB-8EAC-4FFA-9DF9-FFFC94C56754}" destId="{7D543268-DCB4-4458-9F71-2386A6B8E9C0}" srcOrd="11" destOrd="0" presId="urn:microsoft.com/office/officeart/2005/8/layout/lProcess2"/>
    <dgm:cxn modelId="{D390D2FC-0CA5-4DBB-94B9-95530C406E32}" type="presParOf" srcId="{405DEABB-8EAC-4FFA-9DF9-FFFC94C56754}" destId="{3B3100B5-467B-4F23-AB71-FF4A6895B931}" srcOrd="12" destOrd="0" presId="urn:microsoft.com/office/officeart/2005/8/layout/lProcess2"/>
    <dgm:cxn modelId="{37DB7405-6D20-48DC-82A6-676B6EB47EE3}" type="presParOf" srcId="{405DEABB-8EAC-4FFA-9DF9-FFFC94C56754}" destId="{4A42C275-DD0E-4451-9003-607BB55176E8}" srcOrd="13" destOrd="0" presId="urn:microsoft.com/office/officeart/2005/8/layout/lProcess2"/>
    <dgm:cxn modelId="{FA554421-D3AF-41DE-825F-878B55629A89}" type="presParOf" srcId="{405DEABB-8EAC-4FFA-9DF9-FFFC94C56754}" destId="{B19AD95F-EFC7-41DA-A45B-ECB1BDB8F3EF}" srcOrd="14" destOrd="0" presId="urn:microsoft.com/office/officeart/2005/8/layout/lProcess2"/>
    <dgm:cxn modelId="{62CBE1F2-7420-4D41-A578-F06208A8C05D}" type="presParOf" srcId="{93497129-D0C4-46D4-92A1-3E949921DA06}" destId="{2822CA74-BB25-4EA1-95B3-7899B5F92FC0}" srcOrd="1" destOrd="0" presId="urn:microsoft.com/office/officeart/2005/8/layout/lProcess2"/>
    <dgm:cxn modelId="{5D7038B8-1E56-4B4F-A803-97530175E2EB}" type="presParOf" srcId="{93497129-D0C4-46D4-92A1-3E949921DA06}" destId="{1D21BF69-A245-4AE1-A87F-165757974EF6}" srcOrd="2" destOrd="0" presId="urn:microsoft.com/office/officeart/2005/8/layout/lProcess2"/>
    <dgm:cxn modelId="{2CF4D092-1CC5-4B3F-90E7-481F2D56F016}" type="presParOf" srcId="{1D21BF69-A245-4AE1-A87F-165757974EF6}" destId="{787DFCC9-D687-4BBC-A149-AF5F17CC29DB}" srcOrd="0" destOrd="0" presId="urn:microsoft.com/office/officeart/2005/8/layout/lProcess2"/>
    <dgm:cxn modelId="{76FEB6B4-C31C-432F-AC15-97DAC7AB0649}" type="presParOf" srcId="{1D21BF69-A245-4AE1-A87F-165757974EF6}" destId="{4CC8F09E-042F-4E6B-BB8E-27838165BF0E}" srcOrd="1" destOrd="0" presId="urn:microsoft.com/office/officeart/2005/8/layout/lProcess2"/>
    <dgm:cxn modelId="{BC5D1A6B-4AAA-4B32-831A-25CA6E41C811}" type="presParOf" srcId="{1D21BF69-A245-4AE1-A87F-165757974EF6}" destId="{5B2D65D3-8167-48A9-A58E-2F7F77EB2ED9}" srcOrd="2" destOrd="0" presId="urn:microsoft.com/office/officeart/2005/8/layout/lProcess2"/>
    <dgm:cxn modelId="{1D0561EB-B9CB-45A9-A155-0399F6E1B856}" type="presParOf" srcId="{5B2D65D3-8167-48A9-A58E-2F7F77EB2ED9}" destId="{C1B1720B-475D-4ECA-B635-0BAC4B922256}" srcOrd="0" destOrd="0" presId="urn:microsoft.com/office/officeart/2005/8/layout/lProcess2"/>
    <dgm:cxn modelId="{AB86B7B7-5437-43FE-8F7F-A3CFBAF13E76}" type="presParOf" srcId="{C1B1720B-475D-4ECA-B635-0BAC4B922256}" destId="{2D6BD00C-98BB-4CD1-9B9F-77D07DFE1367}" srcOrd="0" destOrd="0" presId="urn:microsoft.com/office/officeart/2005/8/layout/lProcess2"/>
    <dgm:cxn modelId="{8A71236B-4A39-4E48-83ED-9CB5EDA5B333}" type="presParOf" srcId="{C1B1720B-475D-4ECA-B635-0BAC4B922256}" destId="{EFFB618D-D17F-42DE-928C-A2B308DDB9EF}" srcOrd="1" destOrd="0" presId="urn:microsoft.com/office/officeart/2005/8/layout/lProcess2"/>
    <dgm:cxn modelId="{F84F1955-F573-4820-8647-1131BB5B9B1D}" type="presParOf" srcId="{C1B1720B-475D-4ECA-B635-0BAC4B922256}" destId="{BA8BEBD2-6C9A-41FA-8C4C-C53207225133}" srcOrd="2" destOrd="0" presId="urn:microsoft.com/office/officeart/2005/8/layout/lProcess2"/>
    <dgm:cxn modelId="{B1FD55A7-CB30-4023-9443-34FE9EB065A2}" type="presParOf" srcId="{C1B1720B-475D-4ECA-B635-0BAC4B922256}" destId="{440186A5-FF36-4373-9C38-9A382373DBD6}" srcOrd="3" destOrd="0" presId="urn:microsoft.com/office/officeart/2005/8/layout/lProcess2"/>
    <dgm:cxn modelId="{55045652-04C8-482E-872F-0590E3F4C403}" type="presParOf" srcId="{C1B1720B-475D-4ECA-B635-0BAC4B922256}" destId="{E34291C2-ACF3-4C61-B72B-87FBE94359CA}" srcOrd="4" destOrd="0" presId="urn:microsoft.com/office/officeart/2005/8/layout/lProcess2"/>
    <dgm:cxn modelId="{1D73DAE1-AA6B-428B-969E-D22C3FBA35D0}" type="presParOf" srcId="{C1B1720B-475D-4ECA-B635-0BAC4B922256}" destId="{A03F3E81-A2CD-423F-A976-B2526753F53A}" srcOrd="5" destOrd="0" presId="urn:microsoft.com/office/officeart/2005/8/layout/lProcess2"/>
    <dgm:cxn modelId="{51232C82-5714-4448-B685-26F8AE74D180}" type="presParOf" srcId="{C1B1720B-475D-4ECA-B635-0BAC4B922256}" destId="{D85510F7-1825-4C23-955F-F73606DF7B2F}" srcOrd="6" destOrd="0" presId="urn:microsoft.com/office/officeart/2005/8/layout/lProcess2"/>
    <dgm:cxn modelId="{08F9C5DE-E031-4CB1-895D-300EA82FC53C}" type="presParOf" srcId="{C1B1720B-475D-4ECA-B635-0BAC4B922256}" destId="{24B24892-6279-4381-BA4E-E585929C3A48}" srcOrd="7" destOrd="0" presId="urn:microsoft.com/office/officeart/2005/8/layout/lProcess2"/>
    <dgm:cxn modelId="{38301C19-3528-4E22-843A-E1AC307F2E48}" type="presParOf" srcId="{C1B1720B-475D-4ECA-B635-0BAC4B922256}" destId="{A5DE7CCD-3D57-4F3E-87AF-7F6A8084CAF8}" srcOrd="8" destOrd="0" presId="urn:microsoft.com/office/officeart/2005/8/layout/lProcess2"/>
    <dgm:cxn modelId="{8FAE7E4E-6425-4EE4-A4F9-6C85089C1D94}" type="presParOf" srcId="{C1B1720B-475D-4ECA-B635-0BAC4B922256}" destId="{1C1EB408-2318-4144-8E0C-9825AB0E28C9}" srcOrd="9" destOrd="0" presId="urn:microsoft.com/office/officeart/2005/8/layout/lProcess2"/>
    <dgm:cxn modelId="{C412F616-30C1-41DB-8262-3F0B4CF3717A}" type="presParOf" srcId="{C1B1720B-475D-4ECA-B635-0BAC4B922256}" destId="{4BF5FEE6-2F58-43DC-A10A-46AADA83A7FF}" srcOrd="10" destOrd="0" presId="urn:microsoft.com/office/officeart/2005/8/layout/lProcess2"/>
    <dgm:cxn modelId="{A8C75AA6-6F1E-481F-90D0-19192BDF9F28}" type="presParOf" srcId="{C1B1720B-475D-4ECA-B635-0BAC4B922256}" destId="{991F6564-EC5E-402F-AF9A-CC5FF6EDB97D}" srcOrd="11" destOrd="0" presId="urn:microsoft.com/office/officeart/2005/8/layout/lProcess2"/>
    <dgm:cxn modelId="{C811B2D8-BD3E-4F05-968B-50EF3A30A294}" type="presParOf" srcId="{C1B1720B-475D-4ECA-B635-0BAC4B922256}" destId="{924F05C7-D488-4B3D-8C56-079A57F7CEDE}" srcOrd="12" destOrd="0" presId="urn:microsoft.com/office/officeart/2005/8/layout/lProcess2"/>
    <dgm:cxn modelId="{849A9F4A-6458-472A-8A3F-DADF257F7A05}" type="presParOf" srcId="{C1B1720B-475D-4ECA-B635-0BAC4B922256}" destId="{A5C82F11-9DF6-4543-A591-2CEBE53FD1F9}" srcOrd="13" destOrd="0" presId="urn:microsoft.com/office/officeart/2005/8/layout/lProcess2"/>
    <dgm:cxn modelId="{7E19C34E-F60B-407D-AB4E-D4A115708B3B}" type="presParOf" srcId="{C1B1720B-475D-4ECA-B635-0BAC4B922256}" destId="{A660D336-4473-46C2-BA7F-D65807FBA573}" srcOrd="14" destOrd="0" presId="urn:microsoft.com/office/officeart/2005/8/layout/lProcess2"/>
    <dgm:cxn modelId="{7CCAD7C9-5C52-4F8B-B225-694CC20A74A0}" type="presParOf" srcId="{C1B1720B-475D-4ECA-B635-0BAC4B922256}" destId="{427E48DD-84F5-4ED1-A22B-FF409A54FDA2}" srcOrd="15" destOrd="0" presId="urn:microsoft.com/office/officeart/2005/8/layout/lProcess2"/>
    <dgm:cxn modelId="{D6BFA847-CF7F-4FF1-A212-EB3E5236094E}" type="presParOf" srcId="{C1B1720B-475D-4ECA-B635-0BAC4B922256}" destId="{E01980C8-1260-49FD-ABA2-8E02A3605DE3}" srcOrd="16" destOrd="0" presId="urn:microsoft.com/office/officeart/2005/8/layout/lProcess2"/>
    <dgm:cxn modelId="{B742D2F5-4E1A-45DE-8341-277AE9A7708C}" type="presParOf" srcId="{93497129-D0C4-46D4-92A1-3E949921DA06}" destId="{9F29CDC2-CFE6-41AA-B8D9-AC8524D4333C}" srcOrd="3" destOrd="0" presId="urn:microsoft.com/office/officeart/2005/8/layout/lProcess2"/>
    <dgm:cxn modelId="{E292906D-02BD-4659-92B8-85B18FAFA516}" type="presParOf" srcId="{93497129-D0C4-46D4-92A1-3E949921DA06}" destId="{488096CC-D548-4F04-A898-68EAFFAA2A4B}" srcOrd="4" destOrd="0" presId="urn:microsoft.com/office/officeart/2005/8/layout/lProcess2"/>
    <dgm:cxn modelId="{E9A292A1-27D9-442A-B4F8-5A2D966EAC01}" type="presParOf" srcId="{488096CC-D548-4F04-A898-68EAFFAA2A4B}" destId="{1EA51002-0BCE-42C7-9CAF-7CBC64AB727C}" srcOrd="0" destOrd="0" presId="urn:microsoft.com/office/officeart/2005/8/layout/lProcess2"/>
    <dgm:cxn modelId="{F1444C77-C8F8-4B9B-BCEF-5CB67D5D5167}" type="presParOf" srcId="{488096CC-D548-4F04-A898-68EAFFAA2A4B}" destId="{26BD04AA-E5D3-4553-857E-5975BFB8651F}" srcOrd="1" destOrd="0" presId="urn:microsoft.com/office/officeart/2005/8/layout/lProcess2"/>
    <dgm:cxn modelId="{041D7F70-7FC9-4079-B212-2EBE6372CFC3}" type="presParOf" srcId="{488096CC-D548-4F04-A898-68EAFFAA2A4B}" destId="{C1F0A3EE-2CBE-48B8-A716-67D9362D7328}" srcOrd="2" destOrd="0" presId="urn:microsoft.com/office/officeart/2005/8/layout/lProcess2"/>
    <dgm:cxn modelId="{843C20E7-90A9-4146-8848-C779CA0A35F5}" type="presParOf" srcId="{C1F0A3EE-2CBE-48B8-A716-67D9362D7328}" destId="{8A6CA23D-10C1-42CE-9479-314CEFB13366}" srcOrd="0" destOrd="0" presId="urn:microsoft.com/office/officeart/2005/8/layout/lProcess2"/>
    <dgm:cxn modelId="{2E4754D4-623E-44CC-A915-06B9A117DA8B}" type="presParOf" srcId="{8A6CA23D-10C1-42CE-9479-314CEFB13366}" destId="{55424AF3-D3EA-405F-9ECB-155FE0408D34}" srcOrd="0" destOrd="0" presId="urn:microsoft.com/office/officeart/2005/8/layout/lProcess2"/>
    <dgm:cxn modelId="{50BC9810-87F5-44FF-AB98-0BB563ECBD0D}" type="presParOf" srcId="{8A6CA23D-10C1-42CE-9479-314CEFB13366}" destId="{82AA065A-7EF6-4176-A677-C0D243E876A4}" srcOrd="1" destOrd="0" presId="urn:microsoft.com/office/officeart/2005/8/layout/lProcess2"/>
    <dgm:cxn modelId="{946B425E-FEED-4EEE-B81E-443D57391AF4}" type="presParOf" srcId="{8A6CA23D-10C1-42CE-9479-314CEFB13366}" destId="{77E92498-15BC-459A-A579-FA762BB26170}" srcOrd="2" destOrd="0" presId="urn:microsoft.com/office/officeart/2005/8/layout/lProcess2"/>
    <dgm:cxn modelId="{D6835CC8-8A38-4A9E-AA33-0F2FE900EAD9}" type="presParOf" srcId="{8A6CA23D-10C1-42CE-9479-314CEFB13366}" destId="{E7547DDB-0DE1-42F1-BF72-595AB4A25628}" srcOrd="3" destOrd="0" presId="urn:microsoft.com/office/officeart/2005/8/layout/lProcess2"/>
    <dgm:cxn modelId="{602AA45E-7734-42E2-A02C-7DD070D8C9D9}" type="presParOf" srcId="{8A6CA23D-10C1-42CE-9479-314CEFB13366}" destId="{FFC7370B-8835-4484-8F02-0CFEF75A60E7}" srcOrd="4" destOrd="0" presId="urn:microsoft.com/office/officeart/2005/8/layout/lProcess2"/>
    <dgm:cxn modelId="{D4C089F0-08E7-4097-ACFB-6C72BB721EC2}" type="presParOf" srcId="{8A6CA23D-10C1-42CE-9479-314CEFB13366}" destId="{1FA90029-D7D6-403C-AD26-7B918BEA1458}" srcOrd="5" destOrd="0" presId="urn:microsoft.com/office/officeart/2005/8/layout/lProcess2"/>
    <dgm:cxn modelId="{E8348850-0A9B-4071-B0A3-AE00FB781D8B}" type="presParOf" srcId="{8A6CA23D-10C1-42CE-9479-314CEFB13366}" destId="{A1E98531-9C27-4B44-82DE-9ADA1B489E07}" srcOrd="6" destOrd="0" presId="urn:microsoft.com/office/officeart/2005/8/layout/lProcess2"/>
    <dgm:cxn modelId="{C16ECE50-A10F-492B-9590-A7E03B786647}" type="presParOf" srcId="{8A6CA23D-10C1-42CE-9479-314CEFB13366}" destId="{39E43AC8-9CC3-422F-972F-4FA82FA8204E}" srcOrd="7" destOrd="0" presId="urn:microsoft.com/office/officeart/2005/8/layout/lProcess2"/>
    <dgm:cxn modelId="{F38CAA4F-7295-40AB-9B16-63F33CFC6FF8}" type="presParOf" srcId="{8A6CA23D-10C1-42CE-9479-314CEFB13366}" destId="{3E9DF3B7-B51E-4731-9CD6-24AA385C6F15}" srcOrd="8" destOrd="0" presId="urn:microsoft.com/office/officeart/2005/8/layout/lProcess2"/>
    <dgm:cxn modelId="{C792B254-227C-4399-9657-63F3CAB95209}" type="presParOf" srcId="{8A6CA23D-10C1-42CE-9479-314CEFB13366}" destId="{F588F35F-A9EF-432C-ACE8-4789B4B1C4C8}" srcOrd="9" destOrd="0" presId="urn:microsoft.com/office/officeart/2005/8/layout/lProcess2"/>
    <dgm:cxn modelId="{2FFD52E0-3DBB-458C-8368-72A854466C34}" type="presParOf" srcId="{8A6CA23D-10C1-42CE-9479-314CEFB13366}" destId="{BCF79EA0-408C-46EA-B09F-8F873998B43B}" srcOrd="10" destOrd="0" presId="urn:microsoft.com/office/officeart/2005/8/layout/lProcess2"/>
    <dgm:cxn modelId="{64F7CC1A-149B-4E1A-B674-270608641A67}" type="presParOf" srcId="{8A6CA23D-10C1-42CE-9479-314CEFB13366}" destId="{A1C34A49-28D8-4B9F-8E6B-7363311E6D3F}" srcOrd="11" destOrd="0" presId="urn:microsoft.com/office/officeart/2005/8/layout/lProcess2"/>
    <dgm:cxn modelId="{8FE78248-83D4-436E-80CC-695B3286F460}" type="presParOf" srcId="{8A6CA23D-10C1-42CE-9479-314CEFB13366}" destId="{92F60637-6655-4528-AA22-817A00281FE3}" srcOrd="1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D7B328-C3E8-4981-93D8-1043795AB580}" type="doc">
      <dgm:prSet loTypeId="urn:microsoft.com/office/officeart/2005/8/layout/list1" loCatId="list" qsTypeId="urn:microsoft.com/office/officeart/2005/8/quickstyle/simple3" qsCatId="simple" csTypeId="urn:microsoft.com/office/officeart/2005/8/colors/accent6_2" csCatId="accent6" phldr="1"/>
      <dgm:spPr/>
      <dgm:t>
        <a:bodyPr/>
        <a:lstStyle/>
        <a:p>
          <a:endParaRPr lang="en-US"/>
        </a:p>
      </dgm:t>
    </dgm:pt>
    <dgm:pt modelId="{86ACBD83-DB6C-449C-839E-7DCEA7C40425}">
      <dgm:prSet phldrT="[Text]"/>
      <dgm:spPr/>
      <dgm:t>
        <a:bodyPr/>
        <a:lstStyle/>
        <a:p>
          <a:r>
            <a:rPr lang="en-US" dirty="0"/>
            <a:t>Build from an established architecture </a:t>
          </a:r>
        </a:p>
      </dgm:t>
    </dgm:pt>
    <dgm:pt modelId="{FD356DA6-6DE9-451A-8237-418ED95C5A49}" type="parTrans" cxnId="{8EF0E1E6-C167-4692-B596-FB03B280E43E}">
      <dgm:prSet/>
      <dgm:spPr/>
      <dgm:t>
        <a:bodyPr/>
        <a:lstStyle/>
        <a:p>
          <a:endParaRPr lang="en-US"/>
        </a:p>
      </dgm:t>
    </dgm:pt>
    <dgm:pt modelId="{58F545ED-3DAA-4123-BD5B-F27DC4C3533D}" type="sibTrans" cxnId="{8EF0E1E6-C167-4692-B596-FB03B280E43E}">
      <dgm:prSet/>
      <dgm:spPr/>
      <dgm:t>
        <a:bodyPr/>
        <a:lstStyle/>
        <a:p>
          <a:endParaRPr lang="en-US"/>
        </a:p>
      </dgm:t>
    </dgm:pt>
    <dgm:pt modelId="{533CE541-1AD6-47F8-9165-355A2F000403}">
      <dgm:prSet/>
      <dgm:spPr/>
      <dgm:t>
        <a:bodyPr/>
        <a:lstStyle/>
        <a:p>
          <a:r>
            <a:rPr lang="en-US"/>
            <a:t>Guide through principles of collaboration</a:t>
          </a:r>
        </a:p>
      </dgm:t>
    </dgm:pt>
    <dgm:pt modelId="{F067F0E2-80B3-4A83-9BFC-76EA98D85504}" type="parTrans" cxnId="{DB6DB4AE-3019-40EA-801A-87E3080DCEFE}">
      <dgm:prSet/>
      <dgm:spPr/>
      <dgm:t>
        <a:bodyPr/>
        <a:lstStyle/>
        <a:p>
          <a:endParaRPr lang="en-US"/>
        </a:p>
      </dgm:t>
    </dgm:pt>
    <dgm:pt modelId="{6CE2B71A-BF3A-440B-956D-AB4D77876A35}" type="sibTrans" cxnId="{DB6DB4AE-3019-40EA-801A-87E3080DCEFE}">
      <dgm:prSet/>
      <dgm:spPr/>
      <dgm:t>
        <a:bodyPr/>
        <a:lstStyle/>
        <a:p>
          <a:endParaRPr lang="en-US"/>
        </a:p>
      </dgm:t>
    </dgm:pt>
    <dgm:pt modelId="{593C705F-1B1B-4120-AB80-FE5EF8958129}">
      <dgm:prSet/>
      <dgm:spPr/>
      <dgm:t>
        <a:bodyPr/>
        <a:lstStyle/>
        <a:p>
          <a:r>
            <a:rPr lang="en-US" dirty="0"/>
            <a:t>Inform decision-making with data collection and data analysis</a:t>
          </a:r>
        </a:p>
      </dgm:t>
    </dgm:pt>
    <dgm:pt modelId="{49BEAA4F-43A1-4561-9BE2-C53CCC42E539}" type="parTrans" cxnId="{FA245030-B9C0-452C-B772-BE589471C5C2}">
      <dgm:prSet/>
      <dgm:spPr/>
      <dgm:t>
        <a:bodyPr/>
        <a:lstStyle/>
        <a:p>
          <a:endParaRPr lang="en-US"/>
        </a:p>
      </dgm:t>
    </dgm:pt>
    <dgm:pt modelId="{5BD828C9-461B-4220-B55E-9C4E7DA1C8AB}" type="sibTrans" cxnId="{FA245030-B9C0-452C-B772-BE589471C5C2}">
      <dgm:prSet/>
      <dgm:spPr/>
      <dgm:t>
        <a:bodyPr/>
        <a:lstStyle/>
        <a:p>
          <a:endParaRPr lang="en-US"/>
        </a:p>
      </dgm:t>
    </dgm:pt>
    <dgm:pt modelId="{A9545511-79A4-40CB-BC8D-8F5ABF3D5771}">
      <dgm:prSet/>
      <dgm:spPr/>
      <dgm:t>
        <a:bodyPr/>
        <a:lstStyle/>
        <a:p>
          <a:r>
            <a:rPr lang="en-US" dirty="0"/>
            <a:t>Apply an adaptive approach</a:t>
          </a:r>
        </a:p>
      </dgm:t>
    </dgm:pt>
    <dgm:pt modelId="{CA8ABD62-60F6-48E8-A67A-9C1BC341D0ED}" type="parTrans" cxnId="{1A662C56-B2B9-4736-B7F0-9CAEA751F42B}">
      <dgm:prSet/>
      <dgm:spPr/>
      <dgm:t>
        <a:bodyPr/>
        <a:lstStyle/>
        <a:p>
          <a:endParaRPr lang="en-US"/>
        </a:p>
      </dgm:t>
    </dgm:pt>
    <dgm:pt modelId="{69E95436-0F14-4A42-9471-3E771048596A}" type="sibTrans" cxnId="{1A662C56-B2B9-4736-B7F0-9CAEA751F42B}">
      <dgm:prSet/>
      <dgm:spPr/>
      <dgm:t>
        <a:bodyPr/>
        <a:lstStyle/>
        <a:p>
          <a:endParaRPr lang="en-US"/>
        </a:p>
      </dgm:t>
    </dgm:pt>
    <dgm:pt modelId="{2500CABA-8E88-4D86-8B78-E11F8E4164F9}">
      <dgm:prSet/>
      <dgm:spPr/>
      <dgm:t>
        <a:bodyPr/>
        <a:lstStyle/>
        <a:p>
          <a:r>
            <a:rPr lang="en-US" dirty="0"/>
            <a:t>Centric to impacted people</a:t>
          </a:r>
        </a:p>
      </dgm:t>
    </dgm:pt>
    <dgm:pt modelId="{D0945CC0-A7D8-4D84-8404-ED6B63E5019C}" type="parTrans" cxnId="{AD153E99-158F-47CA-8B73-5D400541019F}">
      <dgm:prSet/>
      <dgm:spPr/>
      <dgm:t>
        <a:bodyPr/>
        <a:lstStyle/>
        <a:p>
          <a:endParaRPr lang="en-US"/>
        </a:p>
      </dgm:t>
    </dgm:pt>
    <dgm:pt modelId="{C8E45A45-9160-4A5E-8F4E-7911E694DBC3}" type="sibTrans" cxnId="{AD153E99-158F-47CA-8B73-5D400541019F}">
      <dgm:prSet/>
      <dgm:spPr/>
      <dgm:t>
        <a:bodyPr/>
        <a:lstStyle/>
        <a:p>
          <a:endParaRPr lang="en-US"/>
        </a:p>
      </dgm:t>
    </dgm:pt>
    <dgm:pt modelId="{DD6A3706-1794-4B1B-A2EF-363587C82C73}" type="pres">
      <dgm:prSet presAssocID="{4DD7B328-C3E8-4981-93D8-1043795AB580}" presName="linear" presStyleCnt="0">
        <dgm:presLayoutVars>
          <dgm:dir/>
          <dgm:animLvl val="lvl"/>
          <dgm:resizeHandles val="exact"/>
        </dgm:presLayoutVars>
      </dgm:prSet>
      <dgm:spPr/>
    </dgm:pt>
    <dgm:pt modelId="{C711FF1E-536E-49BD-A9BE-D146788C229F}" type="pres">
      <dgm:prSet presAssocID="{86ACBD83-DB6C-449C-839E-7DCEA7C40425}" presName="parentLin" presStyleCnt="0"/>
      <dgm:spPr/>
    </dgm:pt>
    <dgm:pt modelId="{A1A4E7C5-66F9-4C8B-ACD3-4B8BAEDB7F79}" type="pres">
      <dgm:prSet presAssocID="{86ACBD83-DB6C-449C-839E-7DCEA7C40425}" presName="parentLeftMargin" presStyleLbl="node1" presStyleIdx="0" presStyleCnt="5"/>
      <dgm:spPr/>
    </dgm:pt>
    <dgm:pt modelId="{ED2B2EA2-2BA8-49CF-9B04-9421850B2B3B}" type="pres">
      <dgm:prSet presAssocID="{86ACBD83-DB6C-449C-839E-7DCEA7C40425}" presName="parentText" presStyleLbl="node1" presStyleIdx="0" presStyleCnt="5">
        <dgm:presLayoutVars>
          <dgm:chMax val="0"/>
          <dgm:bulletEnabled val="1"/>
        </dgm:presLayoutVars>
      </dgm:prSet>
      <dgm:spPr/>
    </dgm:pt>
    <dgm:pt modelId="{8797E7A4-33BC-4B9D-9A1E-F246AE4C3A72}" type="pres">
      <dgm:prSet presAssocID="{86ACBD83-DB6C-449C-839E-7DCEA7C40425}" presName="negativeSpace" presStyleCnt="0"/>
      <dgm:spPr/>
    </dgm:pt>
    <dgm:pt modelId="{9CC29134-D5D9-47F1-B428-B317DC944ABA}" type="pres">
      <dgm:prSet presAssocID="{86ACBD83-DB6C-449C-839E-7DCEA7C40425}" presName="childText" presStyleLbl="conFgAcc1" presStyleIdx="0" presStyleCnt="5">
        <dgm:presLayoutVars>
          <dgm:bulletEnabled val="1"/>
        </dgm:presLayoutVars>
      </dgm:prSet>
      <dgm:spPr/>
    </dgm:pt>
    <dgm:pt modelId="{96009E83-C888-4846-B125-A1764F55C5F1}" type="pres">
      <dgm:prSet presAssocID="{58F545ED-3DAA-4123-BD5B-F27DC4C3533D}" presName="spaceBetweenRectangles" presStyleCnt="0"/>
      <dgm:spPr/>
    </dgm:pt>
    <dgm:pt modelId="{B9E565B8-5F3F-4E5F-9F20-D2FF64DE7E4F}" type="pres">
      <dgm:prSet presAssocID="{533CE541-1AD6-47F8-9165-355A2F000403}" presName="parentLin" presStyleCnt="0"/>
      <dgm:spPr/>
    </dgm:pt>
    <dgm:pt modelId="{4897FAED-E50B-4FFE-BC17-D38DE82F9B56}" type="pres">
      <dgm:prSet presAssocID="{533CE541-1AD6-47F8-9165-355A2F000403}" presName="parentLeftMargin" presStyleLbl="node1" presStyleIdx="0" presStyleCnt="5"/>
      <dgm:spPr/>
    </dgm:pt>
    <dgm:pt modelId="{D806FBD0-FA22-4CD0-B131-56083BC434CF}" type="pres">
      <dgm:prSet presAssocID="{533CE541-1AD6-47F8-9165-355A2F000403}" presName="parentText" presStyleLbl="node1" presStyleIdx="1" presStyleCnt="5">
        <dgm:presLayoutVars>
          <dgm:chMax val="0"/>
          <dgm:bulletEnabled val="1"/>
        </dgm:presLayoutVars>
      </dgm:prSet>
      <dgm:spPr/>
    </dgm:pt>
    <dgm:pt modelId="{74745EBA-9E59-41CB-82F1-CFD2B94458D5}" type="pres">
      <dgm:prSet presAssocID="{533CE541-1AD6-47F8-9165-355A2F000403}" presName="negativeSpace" presStyleCnt="0"/>
      <dgm:spPr/>
    </dgm:pt>
    <dgm:pt modelId="{3A0A4300-4940-4BC7-A19F-7968364C5D31}" type="pres">
      <dgm:prSet presAssocID="{533CE541-1AD6-47F8-9165-355A2F000403}" presName="childText" presStyleLbl="conFgAcc1" presStyleIdx="1" presStyleCnt="5">
        <dgm:presLayoutVars>
          <dgm:bulletEnabled val="1"/>
        </dgm:presLayoutVars>
      </dgm:prSet>
      <dgm:spPr/>
    </dgm:pt>
    <dgm:pt modelId="{2C081E00-E3EE-412A-AE9D-C654BC8AF23C}" type="pres">
      <dgm:prSet presAssocID="{6CE2B71A-BF3A-440B-956D-AB4D77876A35}" presName="spaceBetweenRectangles" presStyleCnt="0"/>
      <dgm:spPr/>
    </dgm:pt>
    <dgm:pt modelId="{1A5C5F94-234B-48CE-994C-52B6D0D288D1}" type="pres">
      <dgm:prSet presAssocID="{593C705F-1B1B-4120-AB80-FE5EF8958129}" presName="parentLin" presStyleCnt="0"/>
      <dgm:spPr/>
    </dgm:pt>
    <dgm:pt modelId="{D35B3BAA-EAA6-48D1-B93C-300F7BA63668}" type="pres">
      <dgm:prSet presAssocID="{593C705F-1B1B-4120-AB80-FE5EF8958129}" presName="parentLeftMargin" presStyleLbl="node1" presStyleIdx="1" presStyleCnt="5"/>
      <dgm:spPr/>
    </dgm:pt>
    <dgm:pt modelId="{97723A1D-2DEB-435C-974C-900BA22AD87D}" type="pres">
      <dgm:prSet presAssocID="{593C705F-1B1B-4120-AB80-FE5EF8958129}" presName="parentText" presStyleLbl="node1" presStyleIdx="2" presStyleCnt="5">
        <dgm:presLayoutVars>
          <dgm:chMax val="0"/>
          <dgm:bulletEnabled val="1"/>
        </dgm:presLayoutVars>
      </dgm:prSet>
      <dgm:spPr/>
    </dgm:pt>
    <dgm:pt modelId="{15437978-9642-4B54-AD5B-C1B476079DF2}" type="pres">
      <dgm:prSet presAssocID="{593C705F-1B1B-4120-AB80-FE5EF8958129}" presName="negativeSpace" presStyleCnt="0"/>
      <dgm:spPr/>
    </dgm:pt>
    <dgm:pt modelId="{6B556FD3-E71F-4383-AE3F-A4D5C2E381CB}" type="pres">
      <dgm:prSet presAssocID="{593C705F-1B1B-4120-AB80-FE5EF8958129}" presName="childText" presStyleLbl="conFgAcc1" presStyleIdx="2" presStyleCnt="5">
        <dgm:presLayoutVars>
          <dgm:bulletEnabled val="1"/>
        </dgm:presLayoutVars>
      </dgm:prSet>
      <dgm:spPr/>
    </dgm:pt>
    <dgm:pt modelId="{C67C31DE-98FF-48C3-8591-D52D9CE4EA40}" type="pres">
      <dgm:prSet presAssocID="{5BD828C9-461B-4220-B55E-9C4E7DA1C8AB}" presName="spaceBetweenRectangles" presStyleCnt="0"/>
      <dgm:spPr/>
    </dgm:pt>
    <dgm:pt modelId="{D2DBF2CA-272D-4FE1-8C14-7CB4AADECE43}" type="pres">
      <dgm:prSet presAssocID="{A9545511-79A4-40CB-BC8D-8F5ABF3D5771}" presName="parentLin" presStyleCnt="0"/>
      <dgm:spPr/>
    </dgm:pt>
    <dgm:pt modelId="{DEDE8DF5-E44E-4724-A17C-B0AA72E77515}" type="pres">
      <dgm:prSet presAssocID="{A9545511-79A4-40CB-BC8D-8F5ABF3D5771}" presName="parentLeftMargin" presStyleLbl="node1" presStyleIdx="2" presStyleCnt="5"/>
      <dgm:spPr/>
    </dgm:pt>
    <dgm:pt modelId="{726B3745-6D76-4F5A-99D1-4E325C04F9B2}" type="pres">
      <dgm:prSet presAssocID="{A9545511-79A4-40CB-BC8D-8F5ABF3D5771}" presName="parentText" presStyleLbl="node1" presStyleIdx="3" presStyleCnt="5">
        <dgm:presLayoutVars>
          <dgm:chMax val="0"/>
          <dgm:bulletEnabled val="1"/>
        </dgm:presLayoutVars>
      </dgm:prSet>
      <dgm:spPr/>
    </dgm:pt>
    <dgm:pt modelId="{55F7C6EE-74B3-4699-B852-B51FFEB9AAF9}" type="pres">
      <dgm:prSet presAssocID="{A9545511-79A4-40CB-BC8D-8F5ABF3D5771}" presName="negativeSpace" presStyleCnt="0"/>
      <dgm:spPr/>
    </dgm:pt>
    <dgm:pt modelId="{DA9EB58F-1A42-423D-8460-FDD3C15EA5CA}" type="pres">
      <dgm:prSet presAssocID="{A9545511-79A4-40CB-BC8D-8F5ABF3D5771}" presName="childText" presStyleLbl="conFgAcc1" presStyleIdx="3" presStyleCnt="5">
        <dgm:presLayoutVars>
          <dgm:bulletEnabled val="1"/>
        </dgm:presLayoutVars>
      </dgm:prSet>
      <dgm:spPr/>
    </dgm:pt>
    <dgm:pt modelId="{DC82C7D1-F5F7-47E0-98BA-C4FD9D54F57C}" type="pres">
      <dgm:prSet presAssocID="{69E95436-0F14-4A42-9471-3E771048596A}" presName="spaceBetweenRectangles" presStyleCnt="0"/>
      <dgm:spPr/>
    </dgm:pt>
    <dgm:pt modelId="{D3B309F3-D148-4CFC-A0F9-F2023C38C266}" type="pres">
      <dgm:prSet presAssocID="{2500CABA-8E88-4D86-8B78-E11F8E4164F9}" presName="parentLin" presStyleCnt="0"/>
      <dgm:spPr/>
    </dgm:pt>
    <dgm:pt modelId="{8CED9CC8-9395-4AA2-BB8F-3A07DBECC4EF}" type="pres">
      <dgm:prSet presAssocID="{2500CABA-8E88-4D86-8B78-E11F8E4164F9}" presName="parentLeftMargin" presStyleLbl="node1" presStyleIdx="3" presStyleCnt="5"/>
      <dgm:spPr/>
    </dgm:pt>
    <dgm:pt modelId="{F0928B7D-10AD-4C7E-B2CC-C4C5D6363A3B}" type="pres">
      <dgm:prSet presAssocID="{2500CABA-8E88-4D86-8B78-E11F8E4164F9}" presName="parentText" presStyleLbl="node1" presStyleIdx="4" presStyleCnt="5">
        <dgm:presLayoutVars>
          <dgm:chMax val="0"/>
          <dgm:bulletEnabled val="1"/>
        </dgm:presLayoutVars>
      </dgm:prSet>
      <dgm:spPr/>
    </dgm:pt>
    <dgm:pt modelId="{9564249B-396A-4F72-83AB-A8C817238000}" type="pres">
      <dgm:prSet presAssocID="{2500CABA-8E88-4D86-8B78-E11F8E4164F9}" presName="negativeSpace" presStyleCnt="0"/>
      <dgm:spPr/>
    </dgm:pt>
    <dgm:pt modelId="{B6AABA44-5067-42F5-88B7-BBDD4EA2CB7D}" type="pres">
      <dgm:prSet presAssocID="{2500CABA-8E88-4D86-8B78-E11F8E4164F9}" presName="childText" presStyleLbl="conFgAcc1" presStyleIdx="4" presStyleCnt="5">
        <dgm:presLayoutVars>
          <dgm:bulletEnabled val="1"/>
        </dgm:presLayoutVars>
      </dgm:prSet>
      <dgm:spPr/>
    </dgm:pt>
  </dgm:ptLst>
  <dgm:cxnLst>
    <dgm:cxn modelId="{8FEB5029-5252-4CD5-9677-FDDE20DDF690}" type="presOf" srcId="{2500CABA-8E88-4D86-8B78-E11F8E4164F9}" destId="{8CED9CC8-9395-4AA2-BB8F-3A07DBECC4EF}" srcOrd="0" destOrd="0" presId="urn:microsoft.com/office/officeart/2005/8/layout/list1"/>
    <dgm:cxn modelId="{FA245030-B9C0-452C-B772-BE589471C5C2}" srcId="{4DD7B328-C3E8-4981-93D8-1043795AB580}" destId="{593C705F-1B1B-4120-AB80-FE5EF8958129}" srcOrd="2" destOrd="0" parTransId="{49BEAA4F-43A1-4561-9BE2-C53CCC42E539}" sibTransId="{5BD828C9-461B-4220-B55E-9C4E7DA1C8AB}"/>
    <dgm:cxn modelId="{2F4F9930-397F-4C72-97BA-65095D413AD2}" type="presOf" srcId="{4DD7B328-C3E8-4981-93D8-1043795AB580}" destId="{DD6A3706-1794-4B1B-A2EF-363587C82C73}" srcOrd="0" destOrd="0" presId="urn:microsoft.com/office/officeart/2005/8/layout/list1"/>
    <dgm:cxn modelId="{88462636-5477-426A-980C-D2C2D8A5D8A1}" type="presOf" srcId="{A9545511-79A4-40CB-BC8D-8F5ABF3D5771}" destId="{DEDE8DF5-E44E-4724-A17C-B0AA72E77515}" srcOrd="0" destOrd="0" presId="urn:microsoft.com/office/officeart/2005/8/layout/list1"/>
    <dgm:cxn modelId="{EA374F3A-1471-43A6-8741-CDE722891095}" type="presOf" srcId="{86ACBD83-DB6C-449C-839E-7DCEA7C40425}" destId="{A1A4E7C5-66F9-4C8B-ACD3-4B8BAEDB7F79}" srcOrd="0" destOrd="0" presId="urn:microsoft.com/office/officeart/2005/8/layout/list1"/>
    <dgm:cxn modelId="{130DF13C-48AA-4B72-8C1B-1BC04D486E9C}" type="presOf" srcId="{593C705F-1B1B-4120-AB80-FE5EF8958129}" destId="{D35B3BAA-EAA6-48D1-B93C-300F7BA63668}" srcOrd="0" destOrd="0" presId="urn:microsoft.com/office/officeart/2005/8/layout/list1"/>
    <dgm:cxn modelId="{1B290746-D154-46CF-8286-D38FA98941AF}" type="presOf" srcId="{533CE541-1AD6-47F8-9165-355A2F000403}" destId="{4897FAED-E50B-4FFE-BC17-D38DE82F9B56}" srcOrd="0" destOrd="0" presId="urn:microsoft.com/office/officeart/2005/8/layout/list1"/>
    <dgm:cxn modelId="{EE6B4651-4050-415C-9F15-ED93A6682AAB}" type="presOf" srcId="{533CE541-1AD6-47F8-9165-355A2F000403}" destId="{D806FBD0-FA22-4CD0-B131-56083BC434CF}" srcOrd="1" destOrd="0" presId="urn:microsoft.com/office/officeart/2005/8/layout/list1"/>
    <dgm:cxn modelId="{1A662C56-B2B9-4736-B7F0-9CAEA751F42B}" srcId="{4DD7B328-C3E8-4981-93D8-1043795AB580}" destId="{A9545511-79A4-40CB-BC8D-8F5ABF3D5771}" srcOrd="3" destOrd="0" parTransId="{CA8ABD62-60F6-48E8-A67A-9C1BC341D0ED}" sibTransId="{69E95436-0F14-4A42-9471-3E771048596A}"/>
    <dgm:cxn modelId="{EFDC0690-F6A5-4245-8E29-88D1943CDF0F}" type="presOf" srcId="{2500CABA-8E88-4D86-8B78-E11F8E4164F9}" destId="{F0928B7D-10AD-4C7E-B2CC-C4C5D6363A3B}" srcOrd="1" destOrd="0" presId="urn:microsoft.com/office/officeart/2005/8/layout/list1"/>
    <dgm:cxn modelId="{AD153E99-158F-47CA-8B73-5D400541019F}" srcId="{4DD7B328-C3E8-4981-93D8-1043795AB580}" destId="{2500CABA-8E88-4D86-8B78-E11F8E4164F9}" srcOrd="4" destOrd="0" parTransId="{D0945CC0-A7D8-4D84-8404-ED6B63E5019C}" sibTransId="{C8E45A45-9160-4A5E-8F4E-7911E694DBC3}"/>
    <dgm:cxn modelId="{DB6DB4AE-3019-40EA-801A-87E3080DCEFE}" srcId="{4DD7B328-C3E8-4981-93D8-1043795AB580}" destId="{533CE541-1AD6-47F8-9165-355A2F000403}" srcOrd="1" destOrd="0" parTransId="{F067F0E2-80B3-4A83-9BFC-76EA98D85504}" sibTransId="{6CE2B71A-BF3A-440B-956D-AB4D77876A35}"/>
    <dgm:cxn modelId="{483C4CB1-E559-44B4-841B-0B31CAB87048}" type="presOf" srcId="{A9545511-79A4-40CB-BC8D-8F5ABF3D5771}" destId="{726B3745-6D76-4F5A-99D1-4E325C04F9B2}" srcOrd="1" destOrd="0" presId="urn:microsoft.com/office/officeart/2005/8/layout/list1"/>
    <dgm:cxn modelId="{26051EC5-8A0E-4D6B-A1DA-923DAFAD4273}" type="presOf" srcId="{86ACBD83-DB6C-449C-839E-7DCEA7C40425}" destId="{ED2B2EA2-2BA8-49CF-9B04-9421850B2B3B}" srcOrd="1" destOrd="0" presId="urn:microsoft.com/office/officeart/2005/8/layout/list1"/>
    <dgm:cxn modelId="{76952BDC-B51A-4AD1-9F04-C29EC4DFA467}" type="presOf" srcId="{593C705F-1B1B-4120-AB80-FE5EF8958129}" destId="{97723A1D-2DEB-435C-974C-900BA22AD87D}" srcOrd="1" destOrd="0" presId="urn:microsoft.com/office/officeart/2005/8/layout/list1"/>
    <dgm:cxn modelId="{8EF0E1E6-C167-4692-B596-FB03B280E43E}" srcId="{4DD7B328-C3E8-4981-93D8-1043795AB580}" destId="{86ACBD83-DB6C-449C-839E-7DCEA7C40425}" srcOrd="0" destOrd="0" parTransId="{FD356DA6-6DE9-451A-8237-418ED95C5A49}" sibTransId="{58F545ED-3DAA-4123-BD5B-F27DC4C3533D}"/>
    <dgm:cxn modelId="{D3AAB6DD-E80D-4921-A183-CA7A9E228222}" type="presParOf" srcId="{DD6A3706-1794-4B1B-A2EF-363587C82C73}" destId="{C711FF1E-536E-49BD-A9BE-D146788C229F}" srcOrd="0" destOrd="0" presId="urn:microsoft.com/office/officeart/2005/8/layout/list1"/>
    <dgm:cxn modelId="{8B1F74FC-A2B2-4572-97AC-3CB3A41FE2A9}" type="presParOf" srcId="{C711FF1E-536E-49BD-A9BE-D146788C229F}" destId="{A1A4E7C5-66F9-4C8B-ACD3-4B8BAEDB7F79}" srcOrd="0" destOrd="0" presId="urn:microsoft.com/office/officeart/2005/8/layout/list1"/>
    <dgm:cxn modelId="{222090AA-9E39-4DA6-A0CB-0114BAEF3DD0}" type="presParOf" srcId="{C711FF1E-536E-49BD-A9BE-D146788C229F}" destId="{ED2B2EA2-2BA8-49CF-9B04-9421850B2B3B}" srcOrd="1" destOrd="0" presId="urn:microsoft.com/office/officeart/2005/8/layout/list1"/>
    <dgm:cxn modelId="{DE5C13D2-D440-49A6-9422-99977DE4A180}" type="presParOf" srcId="{DD6A3706-1794-4B1B-A2EF-363587C82C73}" destId="{8797E7A4-33BC-4B9D-9A1E-F246AE4C3A72}" srcOrd="1" destOrd="0" presId="urn:microsoft.com/office/officeart/2005/8/layout/list1"/>
    <dgm:cxn modelId="{1C0854BF-40B0-4EBD-B73E-4D41E4F3E658}" type="presParOf" srcId="{DD6A3706-1794-4B1B-A2EF-363587C82C73}" destId="{9CC29134-D5D9-47F1-B428-B317DC944ABA}" srcOrd="2" destOrd="0" presId="urn:microsoft.com/office/officeart/2005/8/layout/list1"/>
    <dgm:cxn modelId="{44DC4303-5F8B-4998-BBAA-442298AC9058}" type="presParOf" srcId="{DD6A3706-1794-4B1B-A2EF-363587C82C73}" destId="{96009E83-C888-4846-B125-A1764F55C5F1}" srcOrd="3" destOrd="0" presId="urn:microsoft.com/office/officeart/2005/8/layout/list1"/>
    <dgm:cxn modelId="{0DB8B8C4-5ED9-461D-9ECC-E2022BC313CF}" type="presParOf" srcId="{DD6A3706-1794-4B1B-A2EF-363587C82C73}" destId="{B9E565B8-5F3F-4E5F-9F20-D2FF64DE7E4F}" srcOrd="4" destOrd="0" presId="urn:microsoft.com/office/officeart/2005/8/layout/list1"/>
    <dgm:cxn modelId="{C2FDEE6F-4D07-4152-97AB-38632CF9D1D1}" type="presParOf" srcId="{B9E565B8-5F3F-4E5F-9F20-D2FF64DE7E4F}" destId="{4897FAED-E50B-4FFE-BC17-D38DE82F9B56}" srcOrd="0" destOrd="0" presId="urn:microsoft.com/office/officeart/2005/8/layout/list1"/>
    <dgm:cxn modelId="{198946A3-2595-4DBE-A269-65DEEC25FEB6}" type="presParOf" srcId="{B9E565B8-5F3F-4E5F-9F20-D2FF64DE7E4F}" destId="{D806FBD0-FA22-4CD0-B131-56083BC434CF}" srcOrd="1" destOrd="0" presId="urn:microsoft.com/office/officeart/2005/8/layout/list1"/>
    <dgm:cxn modelId="{57E04878-8FE6-4E11-9EE3-1368BD723178}" type="presParOf" srcId="{DD6A3706-1794-4B1B-A2EF-363587C82C73}" destId="{74745EBA-9E59-41CB-82F1-CFD2B94458D5}" srcOrd="5" destOrd="0" presId="urn:microsoft.com/office/officeart/2005/8/layout/list1"/>
    <dgm:cxn modelId="{AF8F4FCA-661A-497B-B934-F808486E76BB}" type="presParOf" srcId="{DD6A3706-1794-4B1B-A2EF-363587C82C73}" destId="{3A0A4300-4940-4BC7-A19F-7968364C5D31}" srcOrd="6" destOrd="0" presId="urn:microsoft.com/office/officeart/2005/8/layout/list1"/>
    <dgm:cxn modelId="{D078F453-9A77-4929-A2A0-E4BF5082B3D4}" type="presParOf" srcId="{DD6A3706-1794-4B1B-A2EF-363587C82C73}" destId="{2C081E00-E3EE-412A-AE9D-C654BC8AF23C}" srcOrd="7" destOrd="0" presId="urn:microsoft.com/office/officeart/2005/8/layout/list1"/>
    <dgm:cxn modelId="{940B021A-5391-4588-A036-CF4D955A71B6}" type="presParOf" srcId="{DD6A3706-1794-4B1B-A2EF-363587C82C73}" destId="{1A5C5F94-234B-48CE-994C-52B6D0D288D1}" srcOrd="8" destOrd="0" presId="urn:microsoft.com/office/officeart/2005/8/layout/list1"/>
    <dgm:cxn modelId="{6068611C-47D3-45F7-AAC2-A78304417F3C}" type="presParOf" srcId="{1A5C5F94-234B-48CE-994C-52B6D0D288D1}" destId="{D35B3BAA-EAA6-48D1-B93C-300F7BA63668}" srcOrd="0" destOrd="0" presId="urn:microsoft.com/office/officeart/2005/8/layout/list1"/>
    <dgm:cxn modelId="{32830581-09C9-41BB-880F-C396C86F0045}" type="presParOf" srcId="{1A5C5F94-234B-48CE-994C-52B6D0D288D1}" destId="{97723A1D-2DEB-435C-974C-900BA22AD87D}" srcOrd="1" destOrd="0" presId="urn:microsoft.com/office/officeart/2005/8/layout/list1"/>
    <dgm:cxn modelId="{C85D520F-CD25-4157-A630-1F5348C8CCF1}" type="presParOf" srcId="{DD6A3706-1794-4B1B-A2EF-363587C82C73}" destId="{15437978-9642-4B54-AD5B-C1B476079DF2}" srcOrd="9" destOrd="0" presId="urn:microsoft.com/office/officeart/2005/8/layout/list1"/>
    <dgm:cxn modelId="{9AB99973-2D0B-4391-9405-15C30C301B48}" type="presParOf" srcId="{DD6A3706-1794-4B1B-A2EF-363587C82C73}" destId="{6B556FD3-E71F-4383-AE3F-A4D5C2E381CB}" srcOrd="10" destOrd="0" presId="urn:microsoft.com/office/officeart/2005/8/layout/list1"/>
    <dgm:cxn modelId="{C4D3ECA5-2BA9-47FA-A8EA-BAF51D8D258F}" type="presParOf" srcId="{DD6A3706-1794-4B1B-A2EF-363587C82C73}" destId="{C67C31DE-98FF-48C3-8591-D52D9CE4EA40}" srcOrd="11" destOrd="0" presId="urn:microsoft.com/office/officeart/2005/8/layout/list1"/>
    <dgm:cxn modelId="{4D01B01D-2D3F-4E78-9FF8-60B9581E00D9}" type="presParOf" srcId="{DD6A3706-1794-4B1B-A2EF-363587C82C73}" destId="{D2DBF2CA-272D-4FE1-8C14-7CB4AADECE43}" srcOrd="12" destOrd="0" presId="urn:microsoft.com/office/officeart/2005/8/layout/list1"/>
    <dgm:cxn modelId="{6CFBC8BF-91AC-4CFD-A7EC-13069065506A}" type="presParOf" srcId="{D2DBF2CA-272D-4FE1-8C14-7CB4AADECE43}" destId="{DEDE8DF5-E44E-4724-A17C-B0AA72E77515}" srcOrd="0" destOrd="0" presId="urn:microsoft.com/office/officeart/2005/8/layout/list1"/>
    <dgm:cxn modelId="{CB521BE1-1090-4C7B-88DF-E5B96348E5B1}" type="presParOf" srcId="{D2DBF2CA-272D-4FE1-8C14-7CB4AADECE43}" destId="{726B3745-6D76-4F5A-99D1-4E325C04F9B2}" srcOrd="1" destOrd="0" presId="urn:microsoft.com/office/officeart/2005/8/layout/list1"/>
    <dgm:cxn modelId="{B0C9CD25-28D7-48DF-80F3-DC60DDA45A02}" type="presParOf" srcId="{DD6A3706-1794-4B1B-A2EF-363587C82C73}" destId="{55F7C6EE-74B3-4699-B852-B51FFEB9AAF9}" srcOrd="13" destOrd="0" presId="urn:microsoft.com/office/officeart/2005/8/layout/list1"/>
    <dgm:cxn modelId="{07666648-FAC8-4B5E-BE46-1F5B73CD7AA7}" type="presParOf" srcId="{DD6A3706-1794-4B1B-A2EF-363587C82C73}" destId="{DA9EB58F-1A42-423D-8460-FDD3C15EA5CA}" srcOrd="14" destOrd="0" presId="urn:microsoft.com/office/officeart/2005/8/layout/list1"/>
    <dgm:cxn modelId="{CB261CAB-70F7-4BBB-B049-23CBD991F571}" type="presParOf" srcId="{DD6A3706-1794-4B1B-A2EF-363587C82C73}" destId="{DC82C7D1-F5F7-47E0-98BA-C4FD9D54F57C}" srcOrd="15" destOrd="0" presId="urn:microsoft.com/office/officeart/2005/8/layout/list1"/>
    <dgm:cxn modelId="{D9A03941-EC81-4886-8B05-D5B435F36CA3}" type="presParOf" srcId="{DD6A3706-1794-4B1B-A2EF-363587C82C73}" destId="{D3B309F3-D148-4CFC-A0F9-F2023C38C266}" srcOrd="16" destOrd="0" presId="urn:microsoft.com/office/officeart/2005/8/layout/list1"/>
    <dgm:cxn modelId="{7DF900DE-CC23-40AA-BF91-CFCBC18340A1}" type="presParOf" srcId="{D3B309F3-D148-4CFC-A0F9-F2023C38C266}" destId="{8CED9CC8-9395-4AA2-BB8F-3A07DBECC4EF}" srcOrd="0" destOrd="0" presId="urn:microsoft.com/office/officeart/2005/8/layout/list1"/>
    <dgm:cxn modelId="{6356C94E-0C5A-4755-8841-0CF41D9078CA}" type="presParOf" srcId="{D3B309F3-D148-4CFC-A0F9-F2023C38C266}" destId="{F0928B7D-10AD-4C7E-B2CC-C4C5D6363A3B}" srcOrd="1" destOrd="0" presId="urn:microsoft.com/office/officeart/2005/8/layout/list1"/>
    <dgm:cxn modelId="{3A0697E1-55B8-4387-81E1-F98B34B31285}" type="presParOf" srcId="{DD6A3706-1794-4B1B-A2EF-363587C82C73}" destId="{9564249B-396A-4F72-83AB-A8C817238000}" srcOrd="17" destOrd="0" presId="urn:microsoft.com/office/officeart/2005/8/layout/list1"/>
    <dgm:cxn modelId="{FB2B453A-D7BA-4506-84E4-8EC4E9EE6702}" type="presParOf" srcId="{DD6A3706-1794-4B1B-A2EF-363587C82C73}" destId="{B6AABA44-5067-42F5-88B7-BBDD4EA2CB7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0BD739-023F-43EE-B94E-818EB86769FA}" type="doc">
      <dgm:prSet loTypeId="urn:microsoft.com/office/officeart/2005/8/layout/arrow1" loCatId="relationship" qsTypeId="urn:microsoft.com/office/officeart/2005/8/quickstyle/simple3" qsCatId="simple" csTypeId="urn:microsoft.com/office/officeart/2005/8/colors/colorful5" csCatId="colorful"/>
      <dgm:spPr/>
      <dgm:t>
        <a:bodyPr/>
        <a:lstStyle/>
        <a:p>
          <a:endParaRPr lang="en-US"/>
        </a:p>
      </dgm:t>
    </dgm:pt>
    <dgm:pt modelId="{AFC6A3E6-F30B-43AC-A407-ABEA452FE99C}">
      <dgm:prSet/>
      <dgm:spPr/>
      <dgm:t>
        <a:bodyPr/>
        <a:lstStyle/>
        <a:p>
          <a:r>
            <a:rPr lang="en-US" b="1"/>
            <a:t>Community Driven and Directed Vision</a:t>
          </a:r>
          <a:endParaRPr lang="en-US"/>
        </a:p>
      </dgm:t>
    </dgm:pt>
    <dgm:pt modelId="{106D5B49-F14A-40A9-9C38-55C277800D2E}" type="parTrans" cxnId="{D6A4E8AD-3FED-407E-9D6A-581316F0FF8A}">
      <dgm:prSet/>
      <dgm:spPr/>
      <dgm:t>
        <a:bodyPr/>
        <a:lstStyle/>
        <a:p>
          <a:endParaRPr lang="en-US"/>
        </a:p>
      </dgm:t>
    </dgm:pt>
    <dgm:pt modelId="{68107FAC-9790-485C-A38D-5C2FA149BB45}" type="sibTrans" cxnId="{D6A4E8AD-3FED-407E-9D6A-581316F0FF8A}">
      <dgm:prSet/>
      <dgm:spPr/>
      <dgm:t>
        <a:bodyPr/>
        <a:lstStyle/>
        <a:p>
          <a:endParaRPr lang="en-US"/>
        </a:p>
      </dgm:t>
    </dgm:pt>
    <dgm:pt modelId="{EC2BB547-587B-4796-A8DE-0EEBB0937CBE}">
      <dgm:prSet/>
      <dgm:spPr/>
      <dgm:t>
        <a:bodyPr/>
        <a:lstStyle/>
        <a:p>
          <a:r>
            <a:rPr lang="en-US" b="1" dirty="0"/>
            <a:t>Tangible, Measurable Outcomes</a:t>
          </a:r>
          <a:endParaRPr lang="en-US" dirty="0"/>
        </a:p>
      </dgm:t>
    </dgm:pt>
    <dgm:pt modelId="{0F3E6D0F-E436-485E-9639-56248571FB5B}" type="parTrans" cxnId="{18C584D0-B546-41D0-923D-431090A3898A}">
      <dgm:prSet/>
      <dgm:spPr/>
      <dgm:t>
        <a:bodyPr/>
        <a:lstStyle/>
        <a:p>
          <a:endParaRPr lang="en-US"/>
        </a:p>
      </dgm:t>
    </dgm:pt>
    <dgm:pt modelId="{91C1077E-8BBA-4747-8C33-D614B10B50D5}" type="sibTrans" cxnId="{18C584D0-B546-41D0-923D-431090A3898A}">
      <dgm:prSet/>
      <dgm:spPr/>
      <dgm:t>
        <a:bodyPr/>
        <a:lstStyle/>
        <a:p>
          <a:endParaRPr lang="en-US"/>
        </a:p>
      </dgm:t>
    </dgm:pt>
    <dgm:pt modelId="{430A05AE-A9B6-4E50-AE85-5057E9820C7C}">
      <dgm:prSet/>
      <dgm:spPr/>
      <dgm:t>
        <a:bodyPr/>
        <a:lstStyle/>
        <a:p>
          <a:r>
            <a:rPr lang="en-US" b="1"/>
            <a:t>Community of Practice</a:t>
          </a:r>
          <a:endParaRPr lang="en-US"/>
        </a:p>
      </dgm:t>
    </dgm:pt>
    <dgm:pt modelId="{E047A1D5-474F-4724-9139-A4D2497C3B1C}" type="parTrans" cxnId="{7010F2D1-029D-41E0-9A83-D95AA842050C}">
      <dgm:prSet/>
      <dgm:spPr/>
      <dgm:t>
        <a:bodyPr/>
        <a:lstStyle/>
        <a:p>
          <a:endParaRPr lang="en-US"/>
        </a:p>
      </dgm:t>
    </dgm:pt>
    <dgm:pt modelId="{169E23E9-5FED-4351-BC1A-4CCB6AF3D43D}" type="sibTrans" cxnId="{7010F2D1-029D-41E0-9A83-D95AA842050C}">
      <dgm:prSet/>
      <dgm:spPr/>
      <dgm:t>
        <a:bodyPr/>
        <a:lstStyle/>
        <a:p>
          <a:endParaRPr lang="en-US"/>
        </a:p>
      </dgm:t>
    </dgm:pt>
    <dgm:pt modelId="{5703988D-614A-45AD-996F-223EA91B4AF1}">
      <dgm:prSet/>
      <dgm:spPr/>
      <dgm:t>
        <a:bodyPr/>
        <a:lstStyle/>
        <a:p>
          <a:r>
            <a:rPr lang="en-US" b="1"/>
            <a:t>Statutory Basis</a:t>
          </a:r>
          <a:endParaRPr lang="en-US"/>
        </a:p>
      </dgm:t>
    </dgm:pt>
    <dgm:pt modelId="{A7ADAA30-1164-4E38-8410-4E814F04805B}" type="parTrans" cxnId="{FD167415-65B0-4B38-8975-4506FA859973}">
      <dgm:prSet/>
      <dgm:spPr/>
      <dgm:t>
        <a:bodyPr/>
        <a:lstStyle/>
        <a:p>
          <a:endParaRPr lang="en-US"/>
        </a:p>
      </dgm:t>
    </dgm:pt>
    <dgm:pt modelId="{3BA1013D-B8B3-469A-A4D9-A0356FB7647A}" type="sibTrans" cxnId="{FD167415-65B0-4B38-8975-4506FA859973}">
      <dgm:prSet/>
      <dgm:spPr/>
      <dgm:t>
        <a:bodyPr/>
        <a:lstStyle/>
        <a:p>
          <a:endParaRPr lang="en-US"/>
        </a:p>
      </dgm:t>
    </dgm:pt>
    <dgm:pt modelId="{8DD5260D-920A-4FA0-B514-67220A6CC744}">
      <dgm:prSet/>
      <dgm:spPr/>
      <dgm:t>
        <a:bodyPr/>
        <a:lstStyle/>
        <a:p>
          <a:r>
            <a:rPr lang="en-US" b="1"/>
            <a:t>Resourced Allies</a:t>
          </a:r>
          <a:endParaRPr lang="en-US"/>
        </a:p>
      </dgm:t>
    </dgm:pt>
    <dgm:pt modelId="{CA60402C-A731-450D-BDC9-0AC987D81839}" type="parTrans" cxnId="{F15C5D11-7A5C-4AAA-89B9-A06DE694D233}">
      <dgm:prSet/>
      <dgm:spPr/>
      <dgm:t>
        <a:bodyPr/>
        <a:lstStyle/>
        <a:p>
          <a:endParaRPr lang="en-US"/>
        </a:p>
      </dgm:t>
    </dgm:pt>
    <dgm:pt modelId="{5A48DF6B-17DF-41DD-86F3-DAE6E49C7840}" type="sibTrans" cxnId="{F15C5D11-7A5C-4AAA-89B9-A06DE694D233}">
      <dgm:prSet/>
      <dgm:spPr/>
      <dgm:t>
        <a:bodyPr/>
        <a:lstStyle/>
        <a:p>
          <a:endParaRPr lang="en-US"/>
        </a:p>
      </dgm:t>
    </dgm:pt>
    <dgm:pt modelId="{15AEACED-57A6-40E7-B250-45E49CDD94C7}">
      <dgm:prSet/>
      <dgm:spPr/>
      <dgm:t>
        <a:bodyPr/>
        <a:lstStyle/>
        <a:p>
          <a:r>
            <a:rPr lang="en-US" b="1"/>
            <a:t>Economy of Scale / Replicable</a:t>
          </a:r>
          <a:endParaRPr lang="en-US"/>
        </a:p>
      </dgm:t>
    </dgm:pt>
    <dgm:pt modelId="{3F09D617-5B0D-445A-9E0C-5E0277A08211}" type="parTrans" cxnId="{E3C7A893-B8D8-4418-A017-CB307D9A18CE}">
      <dgm:prSet/>
      <dgm:spPr/>
      <dgm:t>
        <a:bodyPr/>
        <a:lstStyle/>
        <a:p>
          <a:endParaRPr lang="en-US"/>
        </a:p>
      </dgm:t>
    </dgm:pt>
    <dgm:pt modelId="{99AD8F61-7F18-4E91-93C0-CC6F30B21187}" type="sibTrans" cxnId="{E3C7A893-B8D8-4418-A017-CB307D9A18CE}">
      <dgm:prSet/>
      <dgm:spPr/>
      <dgm:t>
        <a:bodyPr/>
        <a:lstStyle/>
        <a:p>
          <a:endParaRPr lang="en-US"/>
        </a:p>
      </dgm:t>
    </dgm:pt>
    <dgm:pt modelId="{96F322E4-90DB-4C3E-BB56-5C4F1779903B}" type="pres">
      <dgm:prSet presAssocID="{940BD739-023F-43EE-B94E-818EB86769FA}" presName="cycle" presStyleCnt="0">
        <dgm:presLayoutVars>
          <dgm:dir/>
          <dgm:resizeHandles val="exact"/>
        </dgm:presLayoutVars>
      </dgm:prSet>
      <dgm:spPr/>
    </dgm:pt>
    <dgm:pt modelId="{654BA926-E802-4059-BDA7-83E134FE8521}" type="pres">
      <dgm:prSet presAssocID="{AFC6A3E6-F30B-43AC-A407-ABEA452FE99C}" presName="arrow" presStyleLbl="node1" presStyleIdx="0" presStyleCnt="6">
        <dgm:presLayoutVars>
          <dgm:bulletEnabled val="1"/>
        </dgm:presLayoutVars>
      </dgm:prSet>
      <dgm:spPr/>
    </dgm:pt>
    <dgm:pt modelId="{91E3AC5A-6246-489B-9788-AF0F11770D1B}" type="pres">
      <dgm:prSet presAssocID="{EC2BB547-587B-4796-A8DE-0EEBB0937CBE}" presName="arrow" presStyleLbl="node1" presStyleIdx="1" presStyleCnt="6">
        <dgm:presLayoutVars>
          <dgm:bulletEnabled val="1"/>
        </dgm:presLayoutVars>
      </dgm:prSet>
      <dgm:spPr/>
    </dgm:pt>
    <dgm:pt modelId="{873A6300-0F8F-4C8F-B04B-218D679E66F1}" type="pres">
      <dgm:prSet presAssocID="{430A05AE-A9B6-4E50-AE85-5057E9820C7C}" presName="arrow" presStyleLbl="node1" presStyleIdx="2" presStyleCnt="6">
        <dgm:presLayoutVars>
          <dgm:bulletEnabled val="1"/>
        </dgm:presLayoutVars>
      </dgm:prSet>
      <dgm:spPr/>
    </dgm:pt>
    <dgm:pt modelId="{B234349E-D631-452E-97BE-080141A04E77}" type="pres">
      <dgm:prSet presAssocID="{5703988D-614A-45AD-996F-223EA91B4AF1}" presName="arrow" presStyleLbl="node1" presStyleIdx="3" presStyleCnt="6">
        <dgm:presLayoutVars>
          <dgm:bulletEnabled val="1"/>
        </dgm:presLayoutVars>
      </dgm:prSet>
      <dgm:spPr/>
    </dgm:pt>
    <dgm:pt modelId="{FCBB2D39-84BC-4C4A-926E-1268D18C8A5C}" type="pres">
      <dgm:prSet presAssocID="{8DD5260D-920A-4FA0-B514-67220A6CC744}" presName="arrow" presStyleLbl="node1" presStyleIdx="4" presStyleCnt="6">
        <dgm:presLayoutVars>
          <dgm:bulletEnabled val="1"/>
        </dgm:presLayoutVars>
      </dgm:prSet>
      <dgm:spPr/>
    </dgm:pt>
    <dgm:pt modelId="{71912AEA-7472-40E3-85D2-31EE450B8C38}" type="pres">
      <dgm:prSet presAssocID="{15AEACED-57A6-40E7-B250-45E49CDD94C7}" presName="arrow" presStyleLbl="node1" presStyleIdx="5" presStyleCnt="6">
        <dgm:presLayoutVars>
          <dgm:bulletEnabled val="1"/>
        </dgm:presLayoutVars>
      </dgm:prSet>
      <dgm:spPr/>
    </dgm:pt>
  </dgm:ptLst>
  <dgm:cxnLst>
    <dgm:cxn modelId="{F15C5D11-7A5C-4AAA-89B9-A06DE694D233}" srcId="{940BD739-023F-43EE-B94E-818EB86769FA}" destId="{8DD5260D-920A-4FA0-B514-67220A6CC744}" srcOrd="4" destOrd="0" parTransId="{CA60402C-A731-450D-BDC9-0AC987D81839}" sibTransId="{5A48DF6B-17DF-41DD-86F3-DAE6E49C7840}"/>
    <dgm:cxn modelId="{FD167415-65B0-4B38-8975-4506FA859973}" srcId="{940BD739-023F-43EE-B94E-818EB86769FA}" destId="{5703988D-614A-45AD-996F-223EA91B4AF1}" srcOrd="3" destOrd="0" parTransId="{A7ADAA30-1164-4E38-8410-4E814F04805B}" sibTransId="{3BA1013D-B8B3-469A-A4D9-A0356FB7647A}"/>
    <dgm:cxn modelId="{6D06AA23-C784-45F6-B3C7-3360A84B051E}" type="presOf" srcId="{940BD739-023F-43EE-B94E-818EB86769FA}" destId="{96F322E4-90DB-4C3E-BB56-5C4F1779903B}" srcOrd="0" destOrd="0" presId="urn:microsoft.com/office/officeart/2005/8/layout/arrow1"/>
    <dgm:cxn modelId="{5196A325-5F19-40C5-9847-ED2F94D27FE1}" type="presOf" srcId="{430A05AE-A9B6-4E50-AE85-5057E9820C7C}" destId="{873A6300-0F8F-4C8F-B04B-218D679E66F1}" srcOrd="0" destOrd="0" presId="urn:microsoft.com/office/officeart/2005/8/layout/arrow1"/>
    <dgm:cxn modelId="{B8F8E569-1F05-40ED-8CF5-6E41BAA9214D}" type="presOf" srcId="{EC2BB547-587B-4796-A8DE-0EEBB0937CBE}" destId="{91E3AC5A-6246-489B-9788-AF0F11770D1B}" srcOrd="0" destOrd="0" presId="urn:microsoft.com/office/officeart/2005/8/layout/arrow1"/>
    <dgm:cxn modelId="{A861687E-B3AE-4E92-B87E-3A13997FD70B}" type="presOf" srcId="{AFC6A3E6-F30B-43AC-A407-ABEA452FE99C}" destId="{654BA926-E802-4059-BDA7-83E134FE8521}" srcOrd="0" destOrd="0" presId="urn:microsoft.com/office/officeart/2005/8/layout/arrow1"/>
    <dgm:cxn modelId="{E3C7A893-B8D8-4418-A017-CB307D9A18CE}" srcId="{940BD739-023F-43EE-B94E-818EB86769FA}" destId="{15AEACED-57A6-40E7-B250-45E49CDD94C7}" srcOrd="5" destOrd="0" parTransId="{3F09D617-5B0D-445A-9E0C-5E0277A08211}" sibTransId="{99AD8F61-7F18-4E91-93C0-CC6F30B21187}"/>
    <dgm:cxn modelId="{D6A4E8AD-3FED-407E-9D6A-581316F0FF8A}" srcId="{940BD739-023F-43EE-B94E-818EB86769FA}" destId="{AFC6A3E6-F30B-43AC-A407-ABEA452FE99C}" srcOrd="0" destOrd="0" parTransId="{106D5B49-F14A-40A9-9C38-55C277800D2E}" sibTransId="{68107FAC-9790-485C-A38D-5C2FA149BB45}"/>
    <dgm:cxn modelId="{993C74D0-1D26-48E3-ACFD-5D951929D377}" type="presOf" srcId="{5703988D-614A-45AD-996F-223EA91B4AF1}" destId="{B234349E-D631-452E-97BE-080141A04E77}" srcOrd="0" destOrd="0" presId="urn:microsoft.com/office/officeart/2005/8/layout/arrow1"/>
    <dgm:cxn modelId="{18C584D0-B546-41D0-923D-431090A3898A}" srcId="{940BD739-023F-43EE-B94E-818EB86769FA}" destId="{EC2BB547-587B-4796-A8DE-0EEBB0937CBE}" srcOrd="1" destOrd="0" parTransId="{0F3E6D0F-E436-485E-9639-56248571FB5B}" sibTransId="{91C1077E-8BBA-4747-8C33-D614B10B50D5}"/>
    <dgm:cxn modelId="{7010F2D1-029D-41E0-9A83-D95AA842050C}" srcId="{940BD739-023F-43EE-B94E-818EB86769FA}" destId="{430A05AE-A9B6-4E50-AE85-5057E9820C7C}" srcOrd="2" destOrd="0" parTransId="{E047A1D5-474F-4724-9139-A4D2497C3B1C}" sibTransId="{169E23E9-5FED-4351-BC1A-4CCB6AF3D43D}"/>
    <dgm:cxn modelId="{E45271E3-88BB-47F3-BF9E-D06761EF8714}" type="presOf" srcId="{15AEACED-57A6-40E7-B250-45E49CDD94C7}" destId="{71912AEA-7472-40E3-85D2-31EE450B8C38}" srcOrd="0" destOrd="0" presId="urn:microsoft.com/office/officeart/2005/8/layout/arrow1"/>
    <dgm:cxn modelId="{F84BD4F4-7B28-4B9F-B30F-2806F1BFDEB9}" type="presOf" srcId="{8DD5260D-920A-4FA0-B514-67220A6CC744}" destId="{FCBB2D39-84BC-4C4A-926E-1268D18C8A5C}" srcOrd="0" destOrd="0" presId="urn:microsoft.com/office/officeart/2005/8/layout/arrow1"/>
    <dgm:cxn modelId="{D7BB8FFA-FFB3-4780-9CB6-CC6D8CC5E935}" type="presParOf" srcId="{96F322E4-90DB-4C3E-BB56-5C4F1779903B}" destId="{654BA926-E802-4059-BDA7-83E134FE8521}" srcOrd="0" destOrd="0" presId="urn:microsoft.com/office/officeart/2005/8/layout/arrow1"/>
    <dgm:cxn modelId="{40D6B631-EED2-4426-A71F-EAC4EB78119B}" type="presParOf" srcId="{96F322E4-90DB-4C3E-BB56-5C4F1779903B}" destId="{91E3AC5A-6246-489B-9788-AF0F11770D1B}" srcOrd="1" destOrd="0" presId="urn:microsoft.com/office/officeart/2005/8/layout/arrow1"/>
    <dgm:cxn modelId="{CD00D052-8672-41C7-84D0-0E6DCC283E32}" type="presParOf" srcId="{96F322E4-90DB-4C3E-BB56-5C4F1779903B}" destId="{873A6300-0F8F-4C8F-B04B-218D679E66F1}" srcOrd="2" destOrd="0" presId="urn:microsoft.com/office/officeart/2005/8/layout/arrow1"/>
    <dgm:cxn modelId="{02AA26E4-B6E0-4306-8246-F8C0453F752C}" type="presParOf" srcId="{96F322E4-90DB-4C3E-BB56-5C4F1779903B}" destId="{B234349E-D631-452E-97BE-080141A04E77}" srcOrd="3" destOrd="0" presId="urn:microsoft.com/office/officeart/2005/8/layout/arrow1"/>
    <dgm:cxn modelId="{64832821-00F8-44B9-990F-6BBC5311840D}" type="presParOf" srcId="{96F322E4-90DB-4C3E-BB56-5C4F1779903B}" destId="{FCBB2D39-84BC-4C4A-926E-1268D18C8A5C}" srcOrd="4" destOrd="0" presId="urn:microsoft.com/office/officeart/2005/8/layout/arrow1"/>
    <dgm:cxn modelId="{48942CFC-0695-437F-9CE6-39175584C1FA}" type="presParOf" srcId="{96F322E4-90DB-4C3E-BB56-5C4F1779903B}" destId="{71912AEA-7472-40E3-85D2-31EE450B8C38}" srcOrd="5"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8F38AC-F798-4016-BF41-A3E8DFA95D02}" type="doc">
      <dgm:prSet loTypeId="urn:microsoft.com/office/officeart/2005/8/layout/hProcess9" loCatId="process" qsTypeId="urn:microsoft.com/office/officeart/2005/8/quickstyle/simple1" qsCatId="simple" csTypeId="urn:microsoft.com/office/officeart/2005/8/colors/accent1_2" csCatId="accent1" phldr="1"/>
      <dgm:spPr/>
    </dgm:pt>
    <dgm:pt modelId="{9FF54A5D-6134-4E86-86EB-56E4D6C6FD9D}">
      <dgm:prSet phldrT="[Text]" custT="1"/>
      <dgm:spPr>
        <a:solidFill>
          <a:srgbClr val="7030A0"/>
        </a:solidFill>
      </dgm:spPr>
      <dgm:t>
        <a:bodyPr/>
        <a:lstStyle/>
        <a:p>
          <a:r>
            <a:rPr lang="en-US" sz="2000" b="1" dirty="0">
              <a:effectLst/>
            </a:rPr>
            <a:t>Community Engagement, Vision &amp;</a:t>
          </a:r>
        </a:p>
        <a:p>
          <a:r>
            <a:rPr lang="en-US" sz="2000" b="1" dirty="0">
              <a:effectLst/>
            </a:rPr>
            <a:t>Direction</a:t>
          </a:r>
        </a:p>
      </dgm:t>
    </dgm:pt>
    <dgm:pt modelId="{65AA811C-24B9-4F27-A997-87B5B23D365D}" type="parTrans" cxnId="{17C577CB-DB9C-4051-B110-233DEF6052D5}">
      <dgm:prSet/>
      <dgm:spPr/>
      <dgm:t>
        <a:bodyPr/>
        <a:lstStyle/>
        <a:p>
          <a:endParaRPr lang="en-US"/>
        </a:p>
      </dgm:t>
    </dgm:pt>
    <dgm:pt modelId="{DF858A5B-E2CC-4D68-9AB3-C9D5EC01F3CB}" type="sibTrans" cxnId="{17C577CB-DB9C-4051-B110-233DEF6052D5}">
      <dgm:prSet/>
      <dgm:spPr/>
      <dgm:t>
        <a:bodyPr/>
        <a:lstStyle/>
        <a:p>
          <a:endParaRPr lang="en-US"/>
        </a:p>
      </dgm:t>
    </dgm:pt>
    <dgm:pt modelId="{F5D5E99F-00A8-432B-935E-C835D9FFBFF2}">
      <dgm:prSet phldrT="[Text]" custT="1"/>
      <dgm:spPr>
        <a:solidFill>
          <a:schemeClr val="accent2">
            <a:lumMod val="75000"/>
          </a:schemeClr>
        </a:solidFill>
      </dgm:spPr>
      <dgm:t>
        <a:bodyPr/>
        <a:lstStyle/>
        <a:p>
          <a:r>
            <a:rPr lang="en-US" sz="2000" b="1" dirty="0"/>
            <a:t>Construction</a:t>
          </a:r>
        </a:p>
        <a:p>
          <a:r>
            <a:rPr lang="en-US" sz="2000" b="1" dirty="0"/>
            <a:t>&amp; Operation </a:t>
          </a:r>
        </a:p>
      </dgm:t>
    </dgm:pt>
    <dgm:pt modelId="{C88A8716-81FA-43E6-8ADE-A9F8E97372BB}" type="parTrans" cxnId="{E1CD6007-6814-43DE-B0BD-F62112DE7190}">
      <dgm:prSet/>
      <dgm:spPr/>
      <dgm:t>
        <a:bodyPr/>
        <a:lstStyle/>
        <a:p>
          <a:endParaRPr lang="en-US"/>
        </a:p>
      </dgm:t>
    </dgm:pt>
    <dgm:pt modelId="{349C54C8-496F-44D8-89C6-A0BA9171BC65}" type="sibTrans" cxnId="{E1CD6007-6814-43DE-B0BD-F62112DE7190}">
      <dgm:prSet/>
      <dgm:spPr/>
      <dgm:t>
        <a:bodyPr/>
        <a:lstStyle/>
        <a:p>
          <a:endParaRPr lang="en-US"/>
        </a:p>
      </dgm:t>
    </dgm:pt>
    <dgm:pt modelId="{27875BAB-F7DB-480C-9628-AAE2022BB242}">
      <dgm:prSet phldrT="[Text]" custT="1"/>
      <dgm:spPr>
        <a:solidFill>
          <a:srgbClr val="00B050"/>
        </a:solidFill>
        <a:effectLst>
          <a:glow rad="228600">
            <a:schemeClr val="accent4">
              <a:satMod val="175000"/>
              <a:alpha val="40000"/>
            </a:schemeClr>
          </a:glow>
        </a:effectLst>
      </dgm:spPr>
      <dgm:t>
        <a:bodyPr/>
        <a:lstStyle/>
        <a:p>
          <a:r>
            <a:rPr lang="en-US" sz="2000" b="1" dirty="0"/>
            <a:t>B2H</a:t>
          </a:r>
        </a:p>
        <a:p>
          <a:r>
            <a:rPr lang="en-US" sz="2000" b="1" dirty="0"/>
            <a:t>Success</a:t>
          </a:r>
        </a:p>
      </dgm:t>
    </dgm:pt>
    <dgm:pt modelId="{0F6D9769-BAB4-42CB-8D3F-847880AA5D9F}" type="parTrans" cxnId="{A6CC6312-F81D-467A-ACF4-92B88278F42C}">
      <dgm:prSet/>
      <dgm:spPr/>
      <dgm:t>
        <a:bodyPr/>
        <a:lstStyle/>
        <a:p>
          <a:endParaRPr lang="en-US"/>
        </a:p>
      </dgm:t>
    </dgm:pt>
    <dgm:pt modelId="{43E0FA53-B790-4BF2-849A-4FA8467E40C1}" type="sibTrans" cxnId="{A6CC6312-F81D-467A-ACF4-92B88278F42C}">
      <dgm:prSet/>
      <dgm:spPr/>
      <dgm:t>
        <a:bodyPr/>
        <a:lstStyle/>
        <a:p>
          <a:endParaRPr lang="en-US"/>
        </a:p>
      </dgm:t>
    </dgm:pt>
    <dgm:pt modelId="{057E40C0-3C31-44EB-B479-4E148BEFA311}">
      <dgm:prSet phldrT="[Text]" custT="1"/>
      <dgm:spPr>
        <a:solidFill>
          <a:schemeClr val="accent4">
            <a:lumMod val="75000"/>
          </a:schemeClr>
        </a:solidFill>
      </dgm:spPr>
      <dgm:t>
        <a:bodyPr/>
        <a:lstStyle/>
        <a:p>
          <a:r>
            <a:rPr lang="en-US" sz="2000" b="1" dirty="0"/>
            <a:t>Contaminated</a:t>
          </a:r>
        </a:p>
        <a:p>
          <a:r>
            <a:rPr lang="en-US" sz="2000" b="1" dirty="0"/>
            <a:t>Site Remediation</a:t>
          </a:r>
        </a:p>
      </dgm:t>
    </dgm:pt>
    <dgm:pt modelId="{574BE344-9E57-4A34-9764-D072A7372511}" type="parTrans" cxnId="{3F671E28-07FB-4626-BF83-32078D53E9AC}">
      <dgm:prSet/>
      <dgm:spPr/>
      <dgm:t>
        <a:bodyPr/>
        <a:lstStyle/>
        <a:p>
          <a:endParaRPr lang="en-US"/>
        </a:p>
      </dgm:t>
    </dgm:pt>
    <dgm:pt modelId="{F050692E-9387-4C5D-B0A1-F76F0951704F}" type="sibTrans" cxnId="{3F671E28-07FB-4626-BF83-32078D53E9AC}">
      <dgm:prSet/>
      <dgm:spPr/>
      <dgm:t>
        <a:bodyPr/>
        <a:lstStyle/>
        <a:p>
          <a:endParaRPr lang="en-US"/>
        </a:p>
      </dgm:t>
    </dgm:pt>
    <dgm:pt modelId="{98A8CD00-F016-4397-9EE1-57A66B3A135B}" type="pres">
      <dgm:prSet presAssocID="{CB8F38AC-F798-4016-BF41-A3E8DFA95D02}" presName="CompostProcess" presStyleCnt="0">
        <dgm:presLayoutVars>
          <dgm:dir/>
          <dgm:resizeHandles val="exact"/>
        </dgm:presLayoutVars>
      </dgm:prSet>
      <dgm:spPr/>
    </dgm:pt>
    <dgm:pt modelId="{80AF9E01-6AD8-4BB4-9BA4-CA150206F991}" type="pres">
      <dgm:prSet presAssocID="{CB8F38AC-F798-4016-BF41-A3E8DFA95D02}" presName="arrow" presStyleLbl="bgShp" presStyleIdx="0" presStyleCnt="1"/>
      <dgm:spPr/>
    </dgm:pt>
    <dgm:pt modelId="{B75FB0EA-FAFD-4851-9EEA-79C94619C750}" type="pres">
      <dgm:prSet presAssocID="{CB8F38AC-F798-4016-BF41-A3E8DFA95D02}" presName="linearProcess" presStyleCnt="0"/>
      <dgm:spPr/>
    </dgm:pt>
    <dgm:pt modelId="{2880AD9F-A5DE-4A03-8EAE-07FAC2CBF8F2}" type="pres">
      <dgm:prSet presAssocID="{9FF54A5D-6134-4E86-86EB-56E4D6C6FD9D}" presName="textNode" presStyleLbl="node1" presStyleIdx="0" presStyleCnt="4" custScaleX="51258" custScaleY="84665">
        <dgm:presLayoutVars>
          <dgm:bulletEnabled val="1"/>
        </dgm:presLayoutVars>
      </dgm:prSet>
      <dgm:spPr/>
    </dgm:pt>
    <dgm:pt modelId="{59E35458-28DB-4911-BFF5-7BC1B9C4E06B}" type="pres">
      <dgm:prSet presAssocID="{DF858A5B-E2CC-4D68-9AB3-C9D5EC01F3CB}" presName="sibTrans" presStyleCnt="0"/>
      <dgm:spPr/>
    </dgm:pt>
    <dgm:pt modelId="{408F7881-7FB0-4E4D-85A3-32ED958FBE63}" type="pres">
      <dgm:prSet presAssocID="{057E40C0-3C31-44EB-B479-4E148BEFA311}" presName="textNode" presStyleLbl="node1" presStyleIdx="1" presStyleCnt="4" custScaleX="49011" custScaleY="84665">
        <dgm:presLayoutVars>
          <dgm:bulletEnabled val="1"/>
        </dgm:presLayoutVars>
      </dgm:prSet>
      <dgm:spPr/>
    </dgm:pt>
    <dgm:pt modelId="{C8B7A9D6-1D27-43C4-83BE-676F88627511}" type="pres">
      <dgm:prSet presAssocID="{F050692E-9387-4C5D-B0A1-F76F0951704F}" presName="sibTrans" presStyleCnt="0"/>
      <dgm:spPr/>
    </dgm:pt>
    <dgm:pt modelId="{37D07410-1525-4A83-A497-E306DD6EB20A}" type="pres">
      <dgm:prSet presAssocID="{F5D5E99F-00A8-432B-935E-C835D9FFBFF2}" presName="textNode" presStyleLbl="node1" presStyleIdx="2" presStyleCnt="4" custScaleX="38220" custScaleY="83182">
        <dgm:presLayoutVars>
          <dgm:bulletEnabled val="1"/>
        </dgm:presLayoutVars>
      </dgm:prSet>
      <dgm:spPr/>
    </dgm:pt>
    <dgm:pt modelId="{57AA0FF6-0A09-430B-9AD9-9DDB2358A61E}" type="pres">
      <dgm:prSet presAssocID="{349C54C8-496F-44D8-89C6-A0BA9171BC65}" presName="sibTrans" presStyleCnt="0"/>
      <dgm:spPr/>
    </dgm:pt>
    <dgm:pt modelId="{DD81992A-190C-42D2-99C6-B8F05E2CB7E6}" type="pres">
      <dgm:prSet presAssocID="{27875BAB-F7DB-480C-9628-AAE2022BB242}" presName="textNode" presStyleLbl="node1" presStyleIdx="3" presStyleCnt="4" custScaleX="27771" custScaleY="106269" custLinFactX="1899" custLinFactNeighborX="100000" custLinFactNeighborY="0">
        <dgm:presLayoutVars>
          <dgm:bulletEnabled val="1"/>
        </dgm:presLayoutVars>
      </dgm:prSet>
      <dgm:spPr/>
    </dgm:pt>
  </dgm:ptLst>
  <dgm:cxnLst>
    <dgm:cxn modelId="{E1CD6007-6814-43DE-B0BD-F62112DE7190}" srcId="{CB8F38AC-F798-4016-BF41-A3E8DFA95D02}" destId="{F5D5E99F-00A8-432B-935E-C835D9FFBFF2}" srcOrd="2" destOrd="0" parTransId="{C88A8716-81FA-43E6-8ADE-A9F8E97372BB}" sibTransId="{349C54C8-496F-44D8-89C6-A0BA9171BC65}"/>
    <dgm:cxn modelId="{A6CC6312-F81D-467A-ACF4-92B88278F42C}" srcId="{CB8F38AC-F798-4016-BF41-A3E8DFA95D02}" destId="{27875BAB-F7DB-480C-9628-AAE2022BB242}" srcOrd="3" destOrd="0" parTransId="{0F6D9769-BAB4-42CB-8D3F-847880AA5D9F}" sibTransId="{43E0FA53-B790-4BF2-849A-4FA8467E40C1}"/>
    <dgm:cxn modelId="{3F671E28-07FB-4626-BF83-32078D53E9AC}" srcId="{CB8F38AC-F798-4016-BF41-A3E8DFA95D02}" destId="{057E40C0-3C31-44EB-B479-4E148BEFA311}" srcOrd="1" destOrd="0" parTransId="{574BE344-9E57-4A34-9764-D072A7372511}" sibTransId="{F050692E-9387-4C5D-B0A1-F76F0951704F}"/>
    <dgm:cxn modelId="{FB0ED736-5042-474D-BE19-8B61A0B8BC1E}" type="presOf" srcId="{057E40C0-3C31-44EB-B479-4E148BEFA311}" destId="{408F7881-7FB0-4E4D-85A3-32ED958FBE63}" srcOrd="0" destOrd="0" presId="urn:microsoft.com/office/officeart/2005/8/layout/hProcess9"/>
    <dgm:cxn modelId="{B19D057C-C1D3-444D-98BD-099860D500EE}" type="presOf" srcId="{27875BAB-F7DB-480C-9628-AAE2022BB242}" destId="{DD81992A-190C-42D2-99C6-B8F05E2CB7E6}" srcOrd="0" destOrd="0" presId="urn:microsoft.com/office/officeart/2005/8/layout/hProcess9"/>
    <dgm:cxn modelId="{26C2568A-99AF-4795-8EF1-499711CED263}" type="presOf" srcId="{F5D5E99F-00A8-432B-935E-C835D9FFBFF2}" destId="{37D07410-1525-4A83-A497-E306DD6EB20A}" srcOrd="0" destOrd="0" presId="urn:microsoft.com/office/officeart/2005/8/layout/hProcess9"/>
    <dgm:cxn modelId="{7454E48A-B6A1-4B90-A3F1-94090917AB82}" type="presOf" srcId="{9FF54A5D-6134-4E86-86EB-56E4D6C6FD9D}" destId="{2880AD9F-A5DE-4A03-8EAE-07FAC2CBF8F2}" srcOrd="0" destOrd="0" presId="urn:microsoft.com/office/officeart/2005/8/layout/hProcess9"/>
    <dgm:cxn modelId="{1FC34DA6-4C27-4235-B498-5E5EC33DF353}" type="presOf" srcId="{CB8F38AC-F798-4016-BF41-A3E8DFA95D02}" destId="{98A8CD00-F016-4397-9EE1-57A66B3A135B}" srcOrd="0" destOrd="0" presId="urn:microsoft.com/office/officeart/2005/8/layout/hProcess9"/>
    <dgm:cxn modelId="{17C577CB-DB9C-4051-B110-233DEF6052D5}" srcId="{CB8F38AC-F798-4016-BF41-A3E8DFA95D02}" destId="{9FF54A5D-6134-4E86-86EB-56E4D6C6FD9D}" srcOrd="0" destOrd="0" parTransId="{65AA811C-24B9-4F27-A997-87B5B23D365D}" sibTransId="{DF858A5B-E2CC-4D68-9AB3-C9D5EC01F3CB}"/>
    <dgm:cxn modelId="{7D9B8018-B9C2-40D1-B050-5EE0CC268C8D}" type="presParOf" srcId="{98A8CD00-F016-4397-9EE1-57A66B3A135B}" destId="{80AF9E01-6AD8-4BB4-9BA4-CA150206F991}" srcOrd="0" destOrd="0" presId="urn:microsoft.com/office/officeart/2005/8/layout/hProcess9"/>
    <dgm:cxn modelId="{89CC479F-3982-414F-A21C-71EB94558128}" type="presParOf" srcId="{98A8CD00-F016-4397-9EE1-57A66B3A135B}" destId="{B75FB0EA-FAFD-4851-9EEA-79C94619C750}" srcOrd="1" destOrd="0" presId="urn:microsoft.com/office/officeart/2005/8/layout/hProcess9"/>
    <dgm:cxn modelId="{C5F175BA-8D97-4050-9EF0-2B8A61A463A2}" type="presParOf" srcId="{B75FB0EA-FAFD-4851-9EEA-79C94619C750}" destId="{2880AD9F-A5DE-4A03-8EAE-07FAC2CBF8F2}" srcOrd="0" destOrd="0" presId="urn:microsoft.com/office/officeart/2005/8/layout/hProcess9"/>
    <dgm:cxn modelId="{6D3BE8B5-4A78-4B73-9848-D3E80C4B11D1}" type="presParOf" srcId="{B75FB0EA-FAFD-4851-9EEA-79C94619C750}" destId="{59E35458-28DB-4911-BFF5-7BC1B9C4E06B}" srcOrd="1" destOrd="0" presId="urn:microsoft.com/office/officeart/2005/8/layout/hProcess9"/>
    <dgm:cxn modelId="{384426B1-5640-4BCE-9BF3-FEE157B5FC2B}" type="presParOf" srcId="{B75FB0EA-FAFD-4851-9EEA-79C94619C750}" destId="{408F7881-7FB0-4E4D-85A3-32ED958FBE63}" srcOrd="2" destOrd="0" presId="urn:microsoft.com/office/officeart/2005/8/layout/hProcess9"/>
    <dgm:cxn modelId="{333AF409-6DC2-4A20-9985-6A6DEE38701F}" type="presParOf" srcId="{B75FB0EA-FAFD-4851-9EEA-79C94619C750}" destId="{C8B7A9D6-1D27-43C4-83BE-676F88627511}" srcOrd="3" destOrd="0" presId="urn:microsoft.com/office/officeart/2005/8/layout/hProcess9"/>
    <dgm:cxn modelId="{FEBAE982-748F-470B-910E-39FE058EA78E}" type="presParOf" srcId="{B75FB0EA-FAFD-4851-9EEA-79C94619C750}" destId="{37D07410-1525-4A83-A497-E306DD6EB20A}" srcOrd="4" destOrd="0" presId="urn:microsoft.com/office/officeart/2005/8/layout/hProcess9"/>
    <dgm:cxn modelId="{9A7337CF-076C-497D-85AF-ED28B875CA3B}" type="presParOf" srcId="{B75FB0EA-FAFD-4851-9EEA-79C94619C750}" destId="{57AA0FF6-0A09-430B-9AD9-9DDB2358A61E}" srcOrd="5" destOrd="0" presId="urn:microsoft.com/office/officeart/2005/8/layout/hProcess9"/>
    <dgm:cxn modelId="{16D0448C-1D9D-405C-82BA-9036E0228822}" type="presParOf" srcId="{B75FB0EA-FAFD-4851-9EEA-79C94619C750}" destId="{DD81992A-190C-42D2-99C6-B8F05E2CB7E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670C35-ACE6-4129-817C-49DE2C6DAB5E}"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22060AFE-4C00-4EE4-BA10-465FC8B68F90}">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Flood plain</a:t>
          </a:r>
        </a:p>
        <a:p>
          <a:pPr defTabSz="1066800">
            <a:lnSpc>
              <a:spcPct val="90000"/>
            </a:lnSpc>
            <a:spcBef>
              <a:spcPct val="0"/>
            </a:spcBef>
            <a:spcAft>
              <a:spcPct val="35000"/>
            </a:spcAft>
          </a:pPr>
          <a:r>
            <a:rPr lang="en-US" dirty="0"/>
            <a:t> Repetitive flooding</a:t>
          </a:r>
        </a:p>
        <a:p>
          <a:pPr defTabSz="1066800">
            <a:lnSpc>
              <a:spcPct val="90000"/>
            </a:lnSpc>
            <a:spcBef>
              <a:spcPct val="0"/>
            </a:spcBef>
            <a:spcAft>
              <a:spcPct val="35000"/>
            </a:spcAft>
          </a:pPr>
          <a:endParaRPr lang="en-US" dirty="0"/>
        </a:p>
      </dgm:t>
    </dgm:pt>
    <dgm:pt modelId="{B90CD005-A1D3-483A-852B-7632BF26C4CE}" type="parTrans" cxnId="{C2CBDBC0-D6FF-4682-8C89-398D12C06295}">
      <dgm:prSet/>
      <dgm:spPr/>
      <dgm:t>
        <a:bodyPr/>
        <a:lstStyle/>
        <a:p>
          <a:endParaRPr lang="en-US"/>
        </a:p>
      </dgm:t>
    </dgm:pt>
    <dgm:pt modelId="{84F28148-FD18-4D51-A6F8-F011A0C99BE1}" type="sibTrans" cxnId="{C2CBDBC0-D6FF-4682-8C89-398D12C06295}">
      <dgm:prSet/>
      <dgm:spPr/>
      <dgm:t>
        <a:bodyPr/>
        <a:lstStyle/>
        <a:p>
          <a:endParaRPr lang="en-US"/>
        </a:p>
      </dgm:t>
    </dgm:pt>
    <dgm:pt modelId="{9CA933AE-5A7B-4D4D-BA97-28BF79433EE3}">
      <dgm:prSet phldrT="[Text]"/>
      <dgm:spPr/>
      <dgm:t>
        <a:bodyPr/>
        <a:lstStyle/>
        <a:p>
          <a:r>
            <a:rPr lang="en-US" dirty="0"/>
            <a:t>Brownfields</a:t>
          </a:r>
        </a:p>
        <a:p>
          <a:r>
            <a:rPr lang="en-US" dirty="0"/>
            <a:t>Voluntary Cleanup Program</a:t>
          </a:r>
        </a:p>
        <a:p>
          <a:r>
            <a:rPr lang="en-US" dirty="0"/>
            <a:t>RCRA sites</a:t>
          </a:r>
        </a:p>
        <a:p>
          <a:r>
            <a:rPr lang="en-US" dirty="0"/>
            <a:t>Superfund</a:t>
          </a:r>
        </a:p>
      </dgm:t>
    </dgm:pt>
    <dgm:pt modelId="{EE217999-B1CA-47A8-B66D-82D534BF9586}" type="parTrans" cxnId="{7E86E6E8-C350-4419-8B0F-B564346896A9}">
      <dgm:prSet/>
      <dgm:spPr/>
      <dgm:t>
        <a:bodyPr/>
        <a:lstStyle/>
        <a:p>
          <a:endParaRPr lang="en-US"/>
        </a:p>
      </dgm:t>
    </dgm:pt>
    <dgm:pt modelId="{21D73B5D-E6A0-454C-BD16-98720610E9C6}" type="sibTrans" cxnId="{7E86E6E8-C350-4419-8B0F-B564346896A9}">
      <dgm:prSet/>
      <dgm:spPr/>
      <dgm:t>
        <a:bodyPr/>
        <a:lstStyle/>
        <a:p>
          <a:endParaRPr lang="en-US"/>
        </a:p>
      </dgm:t>
    </dgm:pt>
    <dgm:pt modelId="{B5A16FC4-A718-4B3B-83AF-C2BE6B3983D8}" type="pres">
      <dgm:prSet presAssocID="{FD670C35-ACE6-4129-817C-49DE2C6DAB5E}" presName="diagram" presStyleCnt="0">
        <dgm:presLayoutVars>
          <dgm:dir/>
          <dgm:resizeHandles val="exact"/>
        </dgm:presLayoutVars>
      </dgm:prSet>
      <dgm:spPr/>
    </dgm:pt>
    <dgm:pt modelId="{8862081A-4E08-423E-A19F-EAFD722856B1}" type="pres">
      <dgm:prSet presAssocID="{22060AFE-4C00-4EE4-BA10-465FC8B68F90}" presName="arrow" presStyleLbl="node1" presStyleIdx="0" presStyleCnt="2" custScaleY="80110" custRadScaleRad="116333" custRadScaleInc="-383">
        <dgm:presLayoutVars>
          <dgm:bulletEnabled val="1"/>
        </dgm:presLayoutVars>
      </dgm:prSet>
      <dgm:spPr/>
    </dgm:pt>
    <dgm:pt modelId="{307B17FB-177D-4CE2-83E1-90A5A7FB8559}" type="pres">
      <dgm:prSet presAssocID="{9CA933AE-5A7B-4D4D-BA97-28BF79433EE3}" presName="arrow" presStyleLbl="node1" presStyleIdx="1" presStyleCnt="2" custScaleX="95099" custScaleY="74817" custRadScaleRad="100933">
        <dgm:presLayoutVars>
          <dgm:bulletEnabled val="1"/>
        </dgm:presLayoutVars>
      </dgm:prSet>
      <dgm:spPr/>
    </dgm:pt>
  </dgm:ptLst>
  <dgm:cxnLst>
    <dgm:cxn modelId="{FD8F1D31-4627-4480-AC26-4AB1CF88D533}" type="presOf" srcId="{FD670C35-ACE6-4129-817C-49DE2C6DAB5E}" destId="{B5A16FC4-A718-4B3B-83AF-C2BE6B3983D8}" srcOrd="0" destOrd="0" presId="urn:microsoft.com/office/officeart/2005/8/layout/arrow5"/>
    <dgm:cxn modelId="{C2CBDBC0-D6FF-4682-8C89-398D12C06295}" srcId="{FD670C35-ACE6-4129-817C-49DE2C6DAB5E}" destId="{22060AFE-4C00-4EE4-BA10-465FC8B68F90}" srcOrd="0" destOrd="0" parTransId="{B90CD005-A1D3-483A-852B-7632BF26C4CE}" sibTransId="{84F28148-FD18-4D51-A6F8-F011A0C99BE1}"/>
    <dgm:cxn modelId="{3E69BAD8-2EE5-4E6D-BB47-9FBA6EDDE037}" type="presOf" srcId="{22060AFE-4C00-4EE4-BA10-465FC8B68F90}" destId="{8862081A-4E08-423E-A19F-EAFD722856B1}" srcOrd="0" destOrd="0" presId="urn:microsoft.com/office/officeart/2005/8/layout/arrow5"/>
    <dgm:cxn modelId="{7E86E6E8-C350-4419-8B0F-B564346896A9}" srcId="{FD670C35-ACE6-4129-817C-49DE2C6DAB5E}" destId="{9CA933AE-5A7B-4D4D-BA97-28BF79433EE3}" srcOrd="1" destOrd="0" parTransId="{EE217999-B1CA-47A8-B66D-82D534BF9586}" sibTransId="{21D73B5D-E6A0-454C-BD16-98720610E9C6}"/>
    <dgm:cxn modelId="{E0CB33F7-6D12-4C20-91DB-11DCED84F94D}" type="presOf" srcId="{9CA933AE-5A7B-4D4D-BA97-28BF79433EE3}" destId="{307B17FB-177D-4CE2-83E1-90A5A7FB8559}" srcOrd="0" destOrd="0" presId="urn:microsoft.com/office/officeart/2005/8/layout/arrow5"/>
    <dgm:cxn modelId="{8899E18B-A268-4186-B895-D4DB939C171A}" type="presParOf" srcId="{B5A16FC4-A718-4B3B-83AF-C2BE6B3983D8}" destId="{8862081A-4E08-423E-A19F-EAFD722856B1}" srcOrd="0" destOrd="0" presId="urn:microsoft.com/office/officeart/2005/8/layout/arrow5"/>
    <dgm:cxn modelId="{33358A42-1B31-4A0B-B507-CFA2112DD115}" type="presParOf" srcId="{B5A16FC4-A718-4B3B-83AF-C2BE6B3983D8}" destId="{307B17FB-177D-4CE2-83E1-90A5A7FB8559}"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3D7AC-34BF-4B9C-87D2-9589423A9FA2}">
      <dsp:nvSpPr>
        <dsp:cNvPr id="0" name=""/>
        <dsp:cNvSpPr/>
      </dsp:nvSpPr>
      <dsp:spPr>
        <a:xfrm>
          <a:off x="0" y="4570349"/>
          <a:ext cx="6089650" cy="999880"/>
        </a:xfrm>
        <a:prstGeom prst="rect">
          <a:avLst/>
        </a:prstGeom>
        <a:solidFill>
          <a:schemeClr val="dk2">
            <a:hueOff val="0"/>
            <a:satOff val="0"/>
            <a:lumOff val="0"/>
            <a:alphaOff val="0"/>
          </a:schemeClr>
        </a:solidFill>
        <a:ln w="47625" cap="flat" cmpd="dbl" algn="ctr">
          <a:solidFill>
            <a:schemeClr val="lt2">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Amy Dinn, Managing Attorney, Environmental Justice Team, Lone Star Legal Aid</a:t>
          </a:r>
        </a:p>
      </dsp:txBody>
      <dsp:txXfrm>
        <a:off x="0" y="4570349"/>
        <a:ext cx="6089650" cy="999880"/>
      </dsp:txXfrm>
    </dsp:sp>
    <dsp:sp modelId="{ED334E98-A820-4942-AD2D-17E3B3EF4D1C}">
      <dsp:nvSpPr>
        <dsp:cNvPr id="0" name=""/>
        <dsp:cNvSpPr/>
      </dsp:nvSpPr>
      <dsp:spPr>
        <a:xfrm rot="10800000">
          <a:off x="0" y="3047531"/>
          <a:ext cx="6089650" cy="1537816"/>
        </a:xfrm>
        <a:prstGeom prst="upArrowCallout">
          <a:avLst/>
        </a:prstGeom>
        <a:solidFill>
          <a:schemeClr val="dk2">
            <a:hueOff val="0"/>
            <a:satOff val="0"/>
            <a:lumOff val="0"/>
            <a:alphaOff val="0"/>
          </a:schemeClr>
        </a:solidFill>
        <a:ln w="47625" cap="flat" cmpd="dbl" algn="ctr">
          <a:solidFill>
            <a:schemeClr val="lt2">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Dan French, CEO - Brownfield Listings, LLC</a:t>
          </a:r>
        </a:p>
      </dsp:txBody>
      <dsp:txXfrm rot="10800000">
        <a:off x="0" y="3047531"/>
        <a:ext cx="6089650" cy="999227"/>
      </dsp:txXfrm>
    </dsp:sp>
    <dsp:sp modelId="{9FFA7517-8EBB-456F-BC54-FC71CF5B1D15}">
      <dsp:nvSpPr>
        <dsp:cNvPr id="0" name=""/>
        <dsp:cNvSpPr/>
      </dsp:nvSpPr>
      <dsp:spPr>
        <a:xfrm rot="10800000">
          <a:off x="0" y="1524712"/>
          <a:ext cx="6089650" cy="1537816"/>
        </a:xfrm>
        <a:prstGeom prst="upArrowCallout">
          <a:avLst/>
        </a:prstGeom>
        <a:solidFill>
          <a:schemeClr val="dk2">
            <a:hueOff val="0"/>
            <a:satOff val="0"/>
            <a:lumOff val="0"/>
            <a:alphaOff val="0"/>
          </a:schemeClr>
        </a:solidFill>
        <a:ln w="47625" cap="flat" cmpd="dbl" algn="ctr">
          <a:solidFill>
            <a:schemeClr val="lt2">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Suzi Ruhl, Senior Counsel, OEJ, US EPA; Co-chair, Rural Communities Committee, EJIWG </a:t>
          </a:r>
        </a:p>
      </dsp:txBody>
      <dsp:txXfrm rot="10800000">
        <a:off x="0" y="1524712"/>
        <a:ext cx="6089650" cy="999227"/>
      </dsp:txXfrm>
    </dsp:sp>
    <dsp:sp modelId="{D1E4D953-4502-407D-8546-A3257039AA9A}">
      <dsp:nvSpPr>
        <dsp:cNvPr id="0" name=""/>
        <dsp:cNvSpPr/>
      </dsp:nvSpPr>
      <dsp:spPr>
        <a:xfrm rot="10800000">
          <a:off x="0" y="1894"/>
          <a:ext cx="6089650" cy="1537816"/>
        </a:xfrm>
        <a:prstGeom prst="upArrowCallout">
          <a:avLst/>
        </a:prstGeom>
        <a:solidFill>
          <a:schemeClr val="dk2">
            <a:hueOff val="0"/>
            <a:satOff val="0"/>
            <a:lumOff val="0"/>
            <a:alphaOff val="0"/>
          </a:schemeClr>
        </a:solidFill>
        <a:ln w="47625" cap="flat" cmpd="dbl" algn="ctr">
          <a:solidFill>
            <a:schemeClr val="lt2">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Matthew Tejada, Director, Office of Environmental Justice (OEJ) , US EPA</a:t>
          </a:r>
        </a:p>
      </dsp:txBody>
      <dsp:txXfrm rot="10800000">
        <a:off x="0" y="1894"/>
        <a:ext cx="6089650" cy="999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843D-5B54-49C1-8075-878B0B3F5856}">
      <dsp:nvSpPr>
        <dsp:cNvPr id="0" name=""/>
        <dsp:cNvSpPr/>
      </dsp:nvSpPr>
      <dsp:spPr>
        <a:xfrm>
          <a:off x="3011" y="0"/>
          <a:ext cx="2389290" cy="2987418"/>
        </a:xfrm>
        <a:prstGeom prst="rect">
          <a:avLst/>
        </a:prstGeom>
        <a:solidFill>
          <a:schemeClr val="dk2">
            <a:alpha val="90000"/>
            <a:tint val="40000"/>
            <a:hueOff val="0"/>
            <a:satOff val="0"/>
            <a:lumOff val="0"/>
            <a:alphaOff val="0"/>
          </a:schemeClr>
        </a:solidFill>
        <a:ln w="10000"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Setting the Stage</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Welcome and Introductions</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Opening Remarks</a:t>
          </a:r>
        </a:p>
      </dsp:txBody>
      <dsp:txXfrm>
        <a:off x="3011" y="1135218"/>
        <a:ext cx="2389290" cy="1792450"/>
      </dsp:txXfrm>
    </dsp:sp>
    <dsp:sp modelId="{D495EB3D-847A-43F1-B9AB-3A21ADFC56B4}">
      <dsp:nvSpPr>
        <dsp:cNvPr id="0" name=""/>
        <dsp:cNvSpPr/>
      </dsp:nvSpPr>
      <dsp:spPr>
        <a:xfrm>
          <a:off x="749544" y="298741"/>
          <a:ext cx="896225" cy="896225"/>
        </a:xfrm>
        <a:prstGeom prst="ellipse">
          <a:avLst/>
        </a:prstGeom>
        <a:solidFill>
          <a:schemeClr val="dk2">
            <a:hueOff val="0"/>
            <a:satOff val="0"/>
            <a:lumOff val="0"/>
            <a:alphaOff val="0"/>
          </a:schemeClr>
        </a:solidFill>
        <a:ln w="10000" cap="flat" cmpd="sng" algn="ctr">
          <a:solidFill>
            <a:schemeClr val="dk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69873" tIns="12700" rIns="6987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80793" y="429990"/>
        <a:ext cx="633727" cy="633727"/>
      </dsp:txXfrm>
    </dsp:sp>
    <dsp:sp modelId="{6F8E42B4-B2A5-4170-BDA1-AFC729DCC417}">
      <dsp:nvSpPr>
        <dsp:cNvPr id="0" name=""/>
        <dsp:cNvSpPr/>
      </dsp:nvSpPr>
      <dsp:spPr>
        <a:xfrm>
          <a:off x="3011" y="2987346"/>
          <a:ext cx="2389290" cy="72"/>
        </a:xfrm>
        <a:prstGeom prst="rect">
          <a:avLst/>
        </a:prstGeom>
        <a:solidFill>
          <a:schemeClr val="dk2">
            <a:hueOff val="0"/>
            <a:satOff val="0"/>
            <a:lumOff val="0"/>
            <a:alphaOff val="0"/>
          </a:schemeClr>
        </a:solidFill>
        <a:ln w="10000" cap="flat" cmpd="sng" algn="ctr">
          <a:solidFill>
            <a:schemeClr val="dk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2">
          <a:scrgbClr r="0" g="0" b="0"/>
        </a:fillRef>
        <a:effectRef idx="1">
          <a:scrgbClr r="0" g="0" b="0"/>
        </a:effectRef>
        <a:fontRef idx="minor">
          <a:schemeClr val="dk1"/>
        </a:fontRef>
      </dsp:style>
    </dsp:sp>
    <dsp:sp modelId="{728CBF97-7DA4-466E-B73B-7BD79F91EA13}">
      <dsp:nvSpPr>
        <dsp:cNvPr id="0" name=""/>
        <dsp:cNvSpPr/>
      </dsp:nvSpPr>
      <dsp:spPr>
        <a:xfrm>
          <a:off x="2631230" y="0"/>
          <a:ext cx="2389290" cy="2987418"/>
        </a:xfrm>
        <a:prstGeom prst="rect">
          <a:avLst/>
        </a:prstGeom>
        <a:solidFill>
          <a:schemeClr val="dk2">
            <a:alpha val="90000"/>
            <a:tint val="40000"/>
            <a:hueOff val="0"/>
            <a:satOff val="0"/>
            <a:lumOff val="0"/>
            <a:alphaOff val="0"/>
          </a:schemeClr>
        </a:solidFill>
        <a:ln w="10000"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Understanding B2H </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Building Blocks</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National Momentum</a:t>
          </a:r>
        </a:p>
      </dsp:txBody>
      <dsp:txXfrm>
        <a:off x="2631230" y="1135218"/>
        <a:ext cx="2389290" cy="1792450"/>
      </dsp:txXfrm>
    </dsp:sp>
    <dsp:sp modelId="{FA2E61B9-8484-4B5F-9BCC-E2D5B82B7C66}">
      <dsp:nvSpPr>
        <dsp:cNvPr id="0" name=""/>
        <dsp:cNvSpPr/>
      </dsp:nvSpPr>
      <dsp:spPr>
        <a:xfrm>
          <a:off x="3377763" y="298741"/>
          <a:ext cx="896225" cy="896225"/>
        </a:xfrm>
        <a:prstGeom prst="ellipse">
          <a:avLst/>
        </a:prstGeom>
        <a:solidFill>
          <a:schemeClr val="dk2">
            <a:hueOff val="0"/>
            <a:satOff val="0"/>
            <a:lumOff val="0"/>
            <a:alphaOff val="0"/>
          </a:schemeClr>
        </a:solidFill>
        <a:ln w="10000" cap="flat" cmpd="sng" algn="ctr">
          <a:solidFill>
            <a:schemeClr val="dk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69873" tIns="12700" rIns="6987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09012" y="429990"/>
        <a:ext cx="633727" cy="633727"/>
      </dsp:txXfrm>
    </dsp:sp>
    <dsp:sp modelId="{BEEF3E29-9801-4DCF-928D-D353733CC13F}">
      <dsp:nvSpPr>
        <dsp:cNvPr id="0" name=""/>
        <dsp:cNvSpPr/>
      </dsp:nvSpPr>
      <dsp:spPr>
        <a:xfrm>
          <a:off x="2631230" y="2987346"/>
          <a:ext cx="2389290" cy="72"/>
        </a:xfrm>
        <a:prstGeom prst="rect">
          <a:avLst/>
        </a:prstGeom>
        <a:solidFill>
          <a:schemeClr val="dk2">
            <a:hueOff val="0"/>
            <a:satOff val="0"/>
            <a:lumOff val="0"/>
            <a:alphaOff val="0"/>
          </a:schemeClr>
        </a:solidFill>
        <a:ln w="10000" cap="flat" cmpd="sng" algn="ctr">
          <a:solidFill>
            <a:schemeClr val="dk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2">
          <a:scrgbClr r="0" g="0" b="0"/>
        </a:fillRef>
        <a:effectRef idx="1">
          <a:scrgbClr r="0" g="0" b="0"/>
        </a:effectRef>
        <a:fontRef idx="minor">
          <a:schemeClr val="dk1"/>
        </a:fontRef>
      </dsp:style>
    </dsp:sp>
    <dsp:sp modelId="{6853AEFE-BD62-4A0C-B95E-0B3EA8939068}">
      <dsp:nvSpPr>
        <dsp:cNvPr id="0" name=""/>
        <dsp:cNvSpPr/>
      </dsp:nvSpPr>
      <dsp:spPr>
        <a:xfrm>
          <a:off x="5259450" y="0"/>
          <a:ext cx="2389290" cy="2987418"/>
        </a:xfrm>
        <a:prstGeom prst="rect">
          <a:avLst/>
        </a:prstGeom>
        <a:solidFill>
          <a:schemeClr val="dk2">
            <a:alpha val="90000"/>
            <a:tint val="40000"/>
            <a:hueOff val="0"/>
            <a:satOff val="0"/>
            <a:lumOff val="0"/>
            <a:alphaOff val="0"/>
          </a:schemeClr>
        </a:solidFill>
        <a:ln w="10000"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Mitigating Flooding and Revitalizing Brownfields in Houston</a:t>
          </a:r>
        </a:p>
      </dsp:txBody>
      <dsp:txXfrm>
        <a:off x="5259450" y="1135218"/>
        <a:ext cx="2389290" cy="1792450"/>
      </dsp:txXfrm>
    </dsp:sp>
    <dsp:sp modelId="{BECD2FBD-31B5-452C-9A26-EF3356E49BEF}">
      <dsp:nvSpPr>
        <dsp:cNvPr id="0" name=""/>
        <dsp:cNvSpPr/>
      </dsp:nvSpPr>
      <dsp:spPr>
        <a:xfrm>
          <a:off x="6005982" y="298741"/>
          <a:ext cx="896225" cy="896225"/>
        </a:xfrm>
        <a:prstGeom prst="ellipse">
          <a:avLst/>
        </a:prstGeom>
        <a:solidFill>
          <a:schemeClr val="dk2">
            <a:hueOff val="0"/>
            <a:satOff val="0"/>
            <a:lumOff val="0"/>
            <a:alphaOff val="0"/>
          </a:schemeClr>
        </a:solidFill>
        <a:ln w="10000" cap="flat" cmpd="sng" algn="ctr">
          <a:solidFill>
            <a:schemeClr val="dk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69873" tIns="12700" rIns="6987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137231" y="429990"/>
        <a:ext cx="633727" cy="633727"/>
      </dsp:txXfrm>
    </dsp:sp>
    <dsp:sp modelId="{8D81DB81-40A6-475E-96EF-2C068A59C9B0}">
      <dsp:nvSpPr>
        <dsp:cNvPr id="0" name=""/>
        <dsp:cNvSpPr/>
      </dsp:nvSpPr>
      <dsp:spPr>
        <a:xfrm>
          <a:off x="5259450" y="2987346"/>
          <a:ext cx="2389290" cy="72"/>
        </a:xfrm>
        <a:prstGeom prst="rect">
          <a:avLst/>
        </a:prstGeom>
        <a:solidFill>
          <a:schemeClr val="dk2">
            <a:hueOff val="0"/>
            <a:satOff val="0"/>
            <a:lumOff val="0"/>
            <a:alphaOff val="0"/>
          </a:schemeClr>
        </a:solidFill>
        <a:ln w="10000" cap="flat" cmpd="sng" algn="ctr">
          <a:solidFill>
            <a:schemeClr val="dk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2">
          <a:scrgbClr r="0" g="0" b="0"/>
        </a:fillRef>
        <a:effectRef idx="1">
          <a:scrgbClr r="0" g="0" b="0"/>
        </a:effectRef>
        <a:fontRef idx="minor">
          <a:schemeClr val="dk1"/>
        </a:fontRef>
      </dsp:style>
    </dsp:sp>
    <dsp:sp modelId="{B873CC62-4255-497E-8594-18C035E0DB60}">
      <dsp:nvSpPr>
        <dsp:cNvPr id="0" name=""/>
        <dsp:cNvSpPr/>
      </dsp:nvSpPr>
      <dsp:spPr>
        <a:xfrm>
          <a:off x="7887669" y="0"/>
          <a:ext cx="2389290" cy="2987418"/>
        </a:xfrm>
        <a:prstGeom prst="rect">
          <a:avLst/>
        </a:prstGeom>
        <a:solidFill>
          <a:schemeClr val="dk2">
            <a:alpha val="90000"/>
            <a:tint val="40000"/>
            <a:hueOff val="0"/>
            <a:satOff val="0"/>
            <a:lumOff val="0"/>
            <a:alphaOff val="0"/>
          </a:schemeClr>
        </a:solidFill>
        <a:ln w="10000"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Engaging Communities for Disaster-B2H </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Case Example</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Next Steps</a:t>
          </a:r>
        </a:p>
      </dsp:txBody>
      <dsp:txXfrm>
        <a:off x="7887669" y="1135218"/>
        <a:ext cx="2389290" cy="1792450"/>
      </dsp:txXfrm>
    </dsp:sp>
    <dsp:sp modelId="{49177462-3A92-4943-82E3-74F2EBCB0839}">
      <dsp:nvSpPr>
        <dsp:cNvPr id="0" name=""/>
        <dsp:cNvSpPr/>
      </dsp:nvSpPr>
      <dsp:spPr>
        <a:xfrm>
          <a:off x="8634201" y="298741"/>
          <a:ext cx="896225" cy="896225"/>
        </a:xfrm>
        <a:prstGeom prst="ellipse">
          <a:avLst/>
        </a:prstGeom>
        <a:solidFill>
          <a:schemeClr val="dk2">
            <a:hueOff val="0"/>
            <a:satOff val="0"/>
            <a:lumOff val="0"/>
            <a:alphaOff val="0"/>
          </a:schemeClr>
        </a:solidFill>
        <a:ln w="10000" cap="flat" cmpd="sng" algn="ctr">
          <a:solidFill>
            <a:schemeClr val="dk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69873" tIns="12700" rIns="69873"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765450" y="429990"/>
        <a:ext cx="633727" cy="633727"/>
      </dsp:txXfrm>
    </dsp:sp>
    <dsp:sp modelId="{3AB48D56-EAF4-419E-920F-042B7ABA30F9}">
      <dsp:nvSpPr>
        <dsp:cNvPr id="0" name=""/>
        <dsp:cNvSpPr/>
      </dsp:nvSpPr>
      <dsp:spPr>
        <a:xfrm>
          <a:off x="7887669" y="2987346"/>
          <a:ext cx="2389290" cy="72"/>
        </a:xfrm>
        <a:prstGeom prst="rect">
          <a:avLst/>
        </a:prstGeom>
        <a:solidFill>
          <a:schemeClr val="dk2">
            <a:hueOff val="0"/>
            <a:satOff val="0"/>
            <a:lumOff val="0"/>
            <a:alphaOff val="0"/>
          </a:schemeClr>
        </a:solidFill>
        <a:ln w="10000" cap="flat" cmpd="sng" algn="ctr">
          <a:solidFill>
            <a:schemeClr val="dk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D6FBC-C009-44B7-8B84-F41AF984C31C}">
      <dsp:nvSpPr>
        <dsp:cNvPr id="0" name=""/>
        <dsp:cNvSpPr/>
      </dsp:nvSpPr>
      <dsp:spPr>
        <a:xfrm>
          <a:off x="1488" y="0"/>
          <a:ext cx="3869531" cy="6858000"/>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schemeClr val="bg1"/>
              </a:solidFill>
            </a:rPr>
            <a:t> </a:t>
          </a:r>
          <a:r>
            <a:rPr lang="en-US" sz="3600" b="1" kern="1200" dirty="0" err="1">
              <a:solidFill>
                <a:schemeClr val="accent2">
                  <a:lumMod val="60000"/>
                  <a:lumOff val="40000"/>
                </a:schemeClr>
              </a:solidFill>
              <a:latin typeface="Arial" panose="020B0604020202020204" pitchFamily="34" charset="0"/>
              <a:cs typeface="Arial" panose="020B0604020202020204" pitchFamily="34" charset="0"/>
            </a:rPr>
            <a:t>Healthfield</a:t>
          </a:r>
          <a:r>
            <a:rPr lang="en-US" sz="3600" b="1" kern="1200" dirty="0">
              <a:solidFill>
                <a:schemeClr val="accent2">
                  <a:lumMod val="60000"/>
                  <a:lumOff val="40000"/>
                </a:schemeClr>
              </a:solidFill>
              <a:latin typeface="Arial" panose="020B0604020202020204" pitchFamily="34" charset="0"/>
              <a:cs typeface="Arial" panose="020B0604020202020204" pitchFamily="34" charset="0"/>
            </a:rPr>
            <a:t> Redevelopment</a:t>
          </a:r>
        </a:p>
      </dsp:txBody>
      <dsp:txXfrm>
        <a:off x="1488" y="0"/>
        <a:ext cx="3869531" cy="2057400"/>
      </dsp:txXfrm>
    </dsp:sp>
    <dsp:sp modelId="{BAD8BCE5-C682-4E0C-A439-B46C4D25141C}">
      <dsp:nvSpPr>
        <dsp:cNvPr id="0" name=""/>
        <dsp:cNvSpPr/>
      </dsp:nvSpPr>
      <dsp:spPr>
        <a:xfrm>
          <a:off x="388441" y="2058655"/>
          <a:ext cx="3095625" cy="490825"/>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Medical Center/Health Clinic</a:t>
          </a:r>
        </a:p>
      </dsp:txBody>
      <dsp:txXfrm>
        <a:off x="402817" y="2073031"/>
        <a:ext cx="3066873" cy="462073"/>
      </dsp:txXfrm>
    </dsp:sp>
    <dsp:sp modelId="{BBE04C04-05B2-44A3-A43F-57C64600B276}">
      <dsp:nvSpPr>
        <dsp:cNvPr id="0" name=""/>
        <dsp:cNvSpPr/>
      </dsp:nvSpPr>
      <dsp:spPr>
        <a:xfrm>
          <a:off x="388441" y="2624993"/>
          <a:ext cx="3095625" cy="490825"/>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Housing</a:t>
          </a:r>
        </a:p>
      </dsp:txBody>
      <dsp:txXfrm>
        <a:off x="402817" y="2639369"/>
        <a:ext cx="3066873" cy="462073"/>
      </dsp:txXfrm>
    </dsp:sp>
    <dsp:sp modelId="{86C1F03B-E1C5-4E35-A4DE-CE974DDE45F7}">
      <dsp:nvSpPr>
        <dsp:cNvPr id="0" name=""/>
        <dsp:cNvSpPr/>
      </dsp:nvSpPr>
      <dsp:spPr>
        <a:xfrm>
          <a:off x="388441" y="3191330"/>
          <a:ext cx="3095625" cy="490825"/>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Open Space/Recreational</a:t>
          </a:r>
        </a:p>
      </dsp:txBody>
      <dsp:txXfrm>
        <a:off x="402817" y="3205706"/>
        <a:ext cx="3066873" cy="462073"/>
      </dsp:txXfrm>
    </dsp:sp>
    <dsp:sp modelId="{222F93FA-9419-458A-83F5-1B94B875418D}">
      <dsp:nvSpPr>
        <dsp:cNvPr id="0" name=""/>
        <dsp:cNvSpPr/>
      </dsp:nvSpPr>
      <dsp:spPr>
        <a:xfrm>
          <a:off x="388441" y="3757668"/>
          <a:ext cx="3095625" cy="490825"/>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Agriculture</a:t>
          </a:r>
        </a:p>
      </dsp:txBody>
      <dsp:txXfrm>
        <a:off x="402817" y="3772044"/>
        <a:ext cx="3066873" cy="462073"/>
      </dsp:txXfrm>
    </dsp:sp>
    <dsp:sp modelId="{6EA27C47-AE4E-4789-AF10-0CBDF3EB58E1}">
      <dsp:nvSpPr>
        <dsp:cNvPr id="0" name=""/>
        <dsp:cNvSpPr/>
      </dsp:nvSpPr>
      <dsp:spPr>
        <a:xfrm>
          <a:off x="388441" y="4324005"/>
          <a:ext cx="3095625" cy="490825"/>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Farmer’s Market</a:t>
          </a:r>
        </a:p>
      </dsp:txBody>
      <dsp:txXfrm>
        <a:off x="402817" y="4338381"/>
        <a:ext cx="3066873" cy="462073"/>
      </dsp:txXfrm>
    </dsp:sp>
    <dsp:sp modelId="{4356E1D5-6CBC-46AF-A307-B0FEEAF92D1D}">
      <dsp:nvSpPr>
        <dsp:cNvPr id="0" name=""/>
        <dsp:cNvSpPr/>
      </dsp:nvSpPr>
      <dsp:spPr>
        <a:xfrm>
          <a:off x="388441" y="4890343"/>
          <a:ext cx="3095625" cy="490825"/>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Grocery Store</a:t>
          </a:r>
        </a:p>
      </dsp:txBody>
      <dsp:txXfrm>
        <a:off x="402817" y="4904719"/>
        <a:ext cx="3066873" cy="462073"/>
      </dsp:txXfrm>
    </dsp:sp>
    <dsp:sp modelId="{3B3100B5-467B-4F23-AB71-FF4A6895B931}">
      <dsp:nvSpPr>
        <dsp:cNvPr id="0" name=""/>
        <dsp:cNvSpPr/>
      </dsp:nvSpPr>
      <dsp:spPr>
        <a:xfrm>
          <a:off x="388441" y="5456680"/>
          <a:ext cx="3095625" cy="490825"/>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School </a:t>
          </a:r>
        </a:p>
      </dsp:txBody>
      <dsp:txXfrm>
        <a:off x="402817" y="5471056"/>
        <a:ext cx="3066873" cy="462073"/>
      </dsp:txXfrm>
    </dsp:sp>
    <dsp:sp modelId="{B19AD95F-EFC7-41DA-A45B-ECB1BDB8F3EF}">
      <dsp:nvSpPr>
        <dsp:cNvPr id="0" name=""/>
        <dsp:cNvSpPr/>
      </dsp:nvSpPr>
      <dsp:spPr>
        <a:xfrm>
          <a:off x="388441" y="6023018"/>
          <a:ext cx="3095625" cy="490825"/>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Community Center</a:t>
          </a:r>
        </a:p>
      </dsp:txBody>
      <dsp:txXfrm>
        <a:off x="402817" y="6037394"/>
        <a:ext cx="3066873" cy="462073"/>
      </dsp:txXfrm>
    </dsp:sp>
    <dsp:sp modelId="{787DFCC9-D687-4BBC-A149-AF5F17CC29DB}">
      <dsp:nvSpPr>
        <dsp:cNvPr id="0" name=""/>
        <dsp:cNvSpPr/>
      </dsp:nvSpPr>
      <dsp:spPr>
        <a:xfrm>
          <a:off x="4161234" y="0"/>
          <a:ext cx="3869531" cy="6858000"/>
        </a:xfrm>
        <a:prstGeom prst="roundRect">
          <a:avLst>
            <a:gd name="adj" fmla="val 10000"/>
          </a:avLst>
        </a:prstGeom>
        <a:blipFill rotWithShape="0">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1">
                  <a:lumMod val="20000"/>
                  <a:lumOff val="80000"/>
                </a:schemeClr>
              </a:solidFill>
              <a:latin typeface="Arial" panose="020B0604020202020204" pitchFamily="34" charset="0"/>
              <a:cs typeface="Arial" panose="020B0604020202020204" pitchFamily="34" charset="0"/>
            </a:rPr>
            <a:t>Common  Brownfield Sites</a:t>
          </a:r>
        </a:p>
      </dsp:txBody>
      <dsp:txXfrm>
        <a:off x="4161234" y="0"/>
        <a:ext cx="3869531" cy="2057400"/>
      </dsp:txXfrm>
    </dsp:sp>
    <dsp:sp modelId="{2D6BD00C-98BB-4CD1-9B9F-77D07DFE1367}">
      <dsp:nvSpPr>
        <dsp:cNvPr id="0" name=""/>
        <dsp:cNvSpPr/>
      </dsp:nvSpPr>
      <dsp:spPr>
        <a:xfrm>
          <a:off x="4548187" y="2059409"/>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Abandoned gas stations</a:t>
          </a:r>
        </a:p>
      </dsp:txBody>
      <dsp:txXfrm>
        <a:off x="4560937" y="2072159"/>
        <a:ext cx="3070125" cy="409822"/>
      </dsp:txXfrm>
    </dsp:sp>
    <dsp:sp modelId="{BA8BEBD2-6C9A-41FA-8C4C-C53207225133}">
      <dsp:nvSpPr>
        <dsp:cNvPr id="0" name=""/>
        <dsp:cNvSpPr/>
      </dsp:nvSpPr>
      <dsp:spPr>
        <a:xfrm>
          <a:off x="4548187" y="2561704"/>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Buried tanks</a:t>
          </a:r>
        </a:p>
      </dsp:txBody>
      <dsp:txXfrm>
        <a:off x="4560937" y="2574454"/>
        <a:ext cx="3070125" cy="409822"/>
      </dsp:txXfrm>
    </dsp:sp>
    <dsp:sp modelId="{E34291C2-ACF3-4C61-B72B-87FBE94359CA}">
      <dsp:nvSpPr>
        <dsp:cNvPr id="0" name=""/>
        <dsp:cNvSpPr/>
      </dsp:nvSpPr>
      <dsp:spPr>
        <a:xfrm>
          <a:off x="4548187" y="3063999"/>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Former mines and tailings</a:t>
          </a:r>
        </a:p>
      </dsp:txBody>
      <dsp:txXfrm>
        <a:off x="4560937" y="3076749"/>
        <a:ext cx="3070125" cy="409822"/>
      </dsp:txXfrm>
    </dsp:sp>
    <dsp:sp modelId="{D85510F7-1825-4C23-955F-F73606DF7B2F}">
      <dsp:nvSpPr>
        <dsp:cNvPr id="0" name=""/>
        <dsp:cNvSpPr/>
      </dsp:nvSpPr>
      <dsp:spPr>
        <a:xfrm>
          <a:off x="4537724" y="3530575"/>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Illegal dump sites</a:t>
          </a:r>
        </a:p>
      </dsp:txBody>
      <dsp:txXfrm>
        <a:off x="4550474" y="3543325"/>
        <a:ext cx="3070125" cy="409822"/>
      </dsp:txXfrm>
    </dsp:sp>
    <dsp:sp modelId="{A5DE7CCD-3D57-4F3E-87AF-7F6A8084CAF8}">
      <dsp:nvSpPr>
        <dsp:cNvPr id="0" name=""/>
        <dsp:cNvSpPr/>
      </dsp:nvSpPr>
      <dsp:spPr>
        <a:xfrm>
          <a:off x="4548187" y="4068588"/>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Meth labs or former grow sites</a:t>
          </a:r>
        </a:p>
      </dsp:txBody>
      <dsp:txXfrm>
        <a:off x="4560937" y="4081338"/>
        <a:ext cx="3070125" cy="409822"/>
      </dsp:txXfrm>
    </dsp:sp>
    <dsp:sp modelId="{4BF5FEE6-2F58-43DC-A10A-46AADA83A7FF}">
      <dsp:nvSpPr>
        <dsp:cNvPr id="0" name=""/>
        <dsp:cNvSpPr/>
      </dsp:nvSpPr>
      <dsp:spPr>
        <a:xfrm>
          <a:off x="4548187" y="4570883"/>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Landfills</a:t>
          </a:r>
        </a:p>
      </dsp:txBody>
      <dsp:txXfrm>
        <a:off x="4560937" y="4583633"/>
        <a:ext cx="3070125" cy="409822"/>
      </dsp:txXfrm>
    </dsp:sp>
    <dsp:sp modelId="{924F05C7-D488-4B3D-8C56-079A57F7CEDE}">
      <dsp:nvSpPr>
        <dsp:cNvPr id="0" name=""/>
        <dsp:cNvSpPr/>
      </dsp:nvSpPr>
      <dsp:spPr>
        <a:xfrm>
          <a:off x="4548187" y="5073178"/>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Historic industrial operations</a:t>
          </a:r>
        </a:p>
      </dsp:txBody>
      <dsp:txXfrm>
        <a:off x="4560937" y="5085928"/>
        <a:ext cx="3070125" cy="409822"/>
      </dsp:txXfrm>
    </dsp:sp>
    <dsp:sp modelId="{A660D336-4473-46C2-BA7F-D65807FBA573}">
      <dsp:nvSpPr>
        <dsp:cNvPr id="0" name=""/>
        <dsp:cNvSpPr/>
      </dsp:nvSpPr>
      <dsp:spPr>
        <a:xfrm>
          <a:off x="4548187" y="5575473"/>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Maintenance yards</a:t>
          </a:r>
        </a:p>
      </dsp:txBody>
      <dsp:txXfrm>
        <a:off x="4560937" y="5588223"/>
        <a:ext cx="3070125" cy="409822"/>
      </dsp:txXfrm>
    </dsp:sp>
    <dsp:sp modelId="{E01980C8-1260-49FD-ABA2-8E02A3605DE3}">
      <dsp:nvSpPr>
        <dsp:cNvPr id="0" name=""/>
        <dsp:cNvSpPr/>
      </dsp:nvSpPr>
      <dsp:spPr>
        <a:xfrm>
          <a:off x="4548187" y="6077768"/>
          <a:ext cx="3095625" cy="435322"/>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Former feed lots</a:t>
          </a:r>
        </a:p>
      </dsp:txBody>
      <dsp:txXfrm>
        <a:off x="4560937" y="6090518"/>
        <a:ext cx="3070125" cy="409822"/>
      </dsp:txXfrm>
    </dsp:sp>
    <dsp:sp modelId="{1EA51002-0BCE-42C7-9CAF-7CBC64AB727C}">
      <dsp:nvSpPr>
        <dsp:cNvPr id="0" name=""/>
        <dsp:cNvSpPr/>
      </dsp:nvSpPr>
      <dsp:spPr>
        <a:xfrm>
          <a:off x="8322468" y="0"/>
          <a:ext cx="3869531" cy="6858000"/>
        </a:xfrm>
        <a:prstGeom prst="roundRect">
          <a:avLst>
            <a:gd name="adj" fmla="val 10000"/>
          </a:avLst>
        </a:prstGeom>
        <a:blipFill rotWithShape="0">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kern="1200" dirty="0">
              <a:solidFill>
                <a:schemeClr val="bg1">
                  <a:lumMod val="95000"/>
                </a:schemeClr>
              </a:solidFill>
            </a:rPr>
            <a:t>Common  Contamination</a:t>
          </a:r>
        </a:p>
      </dsp:txBody>
      <dsp:txXfrm>
        <a:off x="8322468" y="0"/>
        <a:ext cx="3869531" cy="2057400"/>
      </dsp:txXfrm>
    </dsp:sp>
    <dsp:sp modelId="{55424AF3-D3EA-405F-9ECB-155FE0408D34}">
      <dsp:nvSpPr>
        <dsp:cNvPr id="0" name=""/>
        <dsp:cNvSpPr/>
      </dsp:nvSpPr>
      <dsp:spPr>
        <a:xfrm>
          <a:off x="8707933" y="2061585"/>
          <a:ext cx="3095625" cy="561565"/>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Hazardous Substances</a:t>
          </a:r>
        </a:p>
      </dsp:txBody>
      <dsp:txXfrm>
        <a:off x="8724381" y="2078033"/>
        <a:ext cx="3062729" cy="528669"/>
      </dsp:txXfrm>
    </dsp:sp>
    <dsp:sp modelId="{77E92498-15BC-459A-A579-FA762BB26170}">
      <dsp:nvSpPr>
        <dsp:cNvPr id="0" name=""/>
        <dsp:cNvSpPr/>
      </dsp:nvSpPr>
      <dsp:spPr>
        <a:xfrm>
          <a:off x="8707933" y="2709546"/>
          <a:ext cx="3095625" cy="561565"/>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Petroleum Contamination</a:t>
          </a:r>
        </a:p>
      </dsp:txBody>
      <dsp:txXfrm>
        <a:off x="8724381" y="2725994"/>
        <a:ext cx="3062729" cy="528669"/>
      </dsp:txXfrm>
    </dsp:sp>
    <dsp:sp modelId="{FFC7370B-8835-4484-8F02-0CFEF75A60E7}">
      <dsp:nvSpPr>
        <dsp:cNvPr id="0" name=""/>
        <dsp:cNvSpPr/>
      </dsp:nvSpPr>
      <dsp:spPr>
        <a:xfrm>
          <a:off x="8707933" y="3357506"/>
          <a:ext cx="3095625" cy="561565"/>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Asbestos Containing Materials</a:t>
          </a:r>
        </a:p>
      </dsp:txBody>
      <dsp:txXfrm>
        <a:off x="8724381" y="3373954"/>
        <a:ext cx="3062729" cy="528669"/>
      </dsp:txXfrm>
    </dsp:sp>
    <dsp:sp modelId="{A1E98531-9C27-4B44-82DE-9ADA1B489E07}">
      <dsp:nvSpPr>
        <dsp:cNvPr id="0" name=""/>
        <dsp:cNvSpPr/>
      </dsp:nvSpPr>
      <dsp:spPr>
        <a:xfrm>
          <a:off x="8707933" y="4005467"/>
          <a:ext cx="3095625" cy="561565"/>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 </a:t>
          </a:r>
          <a:r>
            <a:rPr lang="en-US" sz="1600" b="1" kern="1200" dirty="0">
              <a:latin typeface="Arial" panose="020B0604020202020204" pitchFamily="34" charset="0"/>
              <a:cs typeface="Arial" panose="020B0604020202020204" pitchFamily="34" charset="0"/>
            </a:rPr>
            <a:t>Lead Based Paint  </a:t>
          </a:r>
        </a:p>
      </dsp:txBody>
      <dsp:txXfrm>
        <a:off x="8724381" y="4021915"/>
        <a:ext cx="3062729" cy="528669"/>
      </dsp:txXfrm>
    </dsp:sp>
    <dsp:sp modelId="{3E9DF3B7-B51E-4731-9CD6-24AA385C6F15}">
      <dsp:nvSpPr>
        <dsp:cNvPr id="0" name=""/>
        <dsp:cNvSpPr/>
      </dsp:nvSpPr>
      <dsp:spPr>
        <a:xfrm>
          <a:off x="8707933" y="4653427"/>
          <a:ext cx="3095625" cy="561565"/>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Substances used in illegal drug manufacturing </a:t>
          </a:r>
          <a:br>
            <a:rPr lang="en-US" sz="1600" b="1" kern="1200" dirty="0">
              <a:latin typeface="Arial" panose="020B0604020202020204" pitchFamily="34" charset="0"/>
              <a:cs typeface="Arial" panose="020B0604020202020204" pitchFamily="34" charset="0"/>
            </a:rPr>
          </a:br>
          <a:r>
            <a:rPr lang="en-US" sz="1600" b="1" kern="1200" dirty="0">
              <a:latin typeface="Arial" panose="020B0604020202020204" pitchFamily="34" charset="0"/>
              <a:cs typeface="Arial" panose="020B0604020202020204" pitchFamily="34" charset="0"/>
            </a:rPr>
            <a:t>(e.g. meth labs)</a:t>
          </a:r>
        </a:p>
      </dsp:txBody>
      <dsp:txXfrm>
        <a:off x="8724381" y="4669875"/>
        <a:ext cx="3062729" cy="528669"/>
      </dsp:txXfrm>
    </dsp:sp>
    <dsp:sp modelId="{BCF79EA0-408C-46EA-B09F-8F873998B43B}">
      <dsp:nvSpPr>
        <dsp:cNvPr id="0" name=""/>
        <dsp:cNvSpPr/>
      </dsp:nvSpPr>
      <dsp:spPr>
        <a:xfrm>
          <a:off x="8707933" y="5301388"/>
          <a:ext cx="3095625" cy="561565"/>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Mine-Scarred/Abandoned Mine Lands</a:t>
          </a:r>
        </a:p>
      </dsp:txBody>
      <dsp:txXfrm>
        <a:off x="8724381" y="5317836"/>
        <a:ext cx="3062729" cy="528669"/>
      </dsp:txXfrm>
    </dsp:sp>
    <dsp:sp modelId="{92F60637-6655-4528-AA22-817A00281FE3}">
      <dsp:nvSpPr>
        <dsp:cNvPr id="0" name=""/>
        <dsp:cNvSpPr/>
      </dsp:nvSpPr>
      <dsp:spPr>
        <a:xfrm>
          <a:off x="8707933" y="5949348"/>
          <a:ext cx="3095625" cy="561565"/>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Other environmental contaminants  (e.g. animal/farm waste)</a:t>
          </a:r>
        </a:p>
      </dsp:txBody>
      <dsp:txXfrm>
        <a:off x="8724381" y="5965796"/>
        <a:ext cx="3062729" cy="5286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29134-D5D9-47F1-B428-B317DC944ABA}">
      <dsp:nvSpPr>
        <dsp:cNvPr id="0" name=""/>
        <dsp:cNvSpPr/>
      </dsp:nvSpPr>
      <dsp:spPr>
        <a:xfrm>
          <a:off x="0" y="313566"/>
          <a:ext cx="10515600" cy="453600"/>
        </a:xfrm>
        <a:prstGeom prst="rect">
          <a:avLst/>
        </a:prstGeom>
        <a:solidFill>
          <a:schemeClr val="lt1">
            <a:alpha val="90000"/>
            <a:hueOff val="0"/>
            <a:satOff val="0"/>
            <a:lumOff val="0"/>
            <a:alphaOff val="0"/>
          </a:schemeClr>
        </a:solidFill>
        <a:ln w="1000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D2B2EA2-2BA8-49CF-9B04-9421850B2B3B}">
      <dsp:nvSpPr>
        <dsp:cNvPr id="0" name=""/>
        <dsp:cNvSpPr/>
      </dsp:nvSpPr>
      <dsp:spPr>
        <a:xfrm>
          <a:off x="525780" y="47886"/>
          <a:ext cx="7360920" cy="531360"/>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dirty="0"/>
            <a:t>Build from an established architecture </a:t>
          </a:r>
        </a:p>
      </dsp:txBody>
      <dsp:txXfrm>
        <a:off x="551719" y="73825"/>
        <a:ext cx="7309042" cy="479482"/>
      </dsp:txXfrm>
    </dsp:sp>
    <dsp:sp modelId="{3A0A4300-4940-4BC7-A19F-7968364C5D31}">
      <dsp:nvSpPr>
        <dsp:cNvPr id="0" name=""/>
        <dsp:cNvSpPr/>
      </dsp:nvSpPr>
      <dsp:spPr>
        <a:xfrm>
          <a:off x="0" y="1130046"/>
          <a:ext cx="10515600" cy="453600"/>
        </a:xfrm>
        <a:prstGeom prst="rect">
          <a:avLst/>
        </a:prstGeom>
        <a:solidFill>
          <a:schemeClr val="lt1">
            <a:alpha val="90000"/>
            <a:hueOff val="0"/>
            <a:satOff val="0"/>
            <a:lumOff val="0"/>
            <a:alphaOff val="0"/>
          </a:schemeClr>
        </a:solidFill>
        <a:ln w="1000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806FBD0-FA22-4CD0-B131-56083BC434CF}">
      <dsp:nvSpPr>
        <dsp:cNvPr id="0" name=""/>
        <dsp:cNvSpPr/>
      </dsp:nvSpPr>
      <dsp:spPr>
        <a:xfrm>
          <a:off x="525780" y="864366"/>
          <a:ext cx="7360920" cy="531360"/>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t>Guide through principles of collaboration</a:t>
          </a:r>
        </a:p>
      </dsp:txBody>
      <dsp:txXfrm>
        <a:off x="551719" y="890305"/>
        <a:ext cx="7309042" cy="479482"/>
      </dsp:txXfrm>
    </dsp:sp>
    <dsp:sp modelId="{6B556FD3-E71F-4383-AE3F-A4D5C2E381CB}">
      <dsp:nvSpPr>
        <dsp:cNvPr id="0" name=""/>
        <dsp:cNvSpPr/>
      </dsp:nvSpPr>
      <dsp:spPr>
        <a:xfrm>
          <a:off x="0" y="1946527"/>
          <a:ext cx="10515600" cy="453600"/>
        </a:xfrm>
        <a:prstGeom prst="rect">
          <a:avLst/>
        </a:prstGeom>
        <a:solidFill>
          <a:schemeClr val="lt1">
            <a:alpha val="90000"/>
            <a:hueOff val="0"/>
            <a:satOff val="0"/>
            <a:lumOff val="0"/>
            <a:alphaOff val="0"/>
          </a:schemeClr>
        </a:solidFill>
        <a:ln w="1000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723A1D-2DEB-435C-974C-900BA22AD87D}">
      <dsp:nvSpPr>
        <dsp:cNvPr id="0" name=""/>
        <dsp:cNvSpPr/>
      </dsp:nvSpPr>
      <dsp:spPr>
        <a:xfrm>
          <a:off x="525780" y="1680847"/>
          <a:ext cx="7360920" cy="531360"/>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dirty="0"/>
            <a:t>Inform decision-making with data collection and data analysis</a:t>
          </a:r>
        </a:p>
      </dsp:txBody>
      <dsp:txXfrm>
        <a:off x="551719" y="1706786"/>
        <a:ext cx="7309042" cy="479482"/>
      </dsp:txXfrm>
    </dsp:sp>
    <dsp:sp modelId="{DA9EB58F-1A42-423D-8460-FDD3C15EA5CA}">
      <dsp:nvSpPr>
        <dsp:cNvPr id="0" name=""/>
        <dsp:cNvSpPr/>
      </dsp:nvSpPr>
      <dsp:spPr>
        <a:xfrm>
          <a:off x="0" y="2763007"/>
          <a:ext cx="10515600" cy="453600"/>
        </a:xfrm>
        <a:prstGeom prst="rect">
          <a:avLst/>
        </a:prstGeom>
        <a:solidFill>
          <a:schemeClr val="lt1">
            <a:alpha val="90000"/>
            <a:hueOff val="0"/>
            <a:satOff val="0"/>
            <a:lumOff val="0"/>
            <a:alphaOff val="0"/>
          </a:schemeClr>
        </a:solidFill>
        <a:ln w="1000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26B3745-6D76-4F5A-99D1-4E325C04F9B2}">
      <dsp:nvSpPr>
        <dsp:cNvPr id="0" name=""/>
        <dsp:cNvSpPr/>
      </dsp:nvSpPr>
      <dsp:spPr>
        <a:xfrm>
          <a:off x="525780" y="2497327"/>
          <a:ext cx="7360920" cy="531360"/>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dirty="0"/>
            <a:t>Apply an adaptive approach</a:t>
          </a:r>
        </a:p>
      </dsp:txBody>
      <dsp:txXfrm>
        <a:off x="551719" y="2523266"/>
        <a:ext cx="7309042" cy="479482"/>
      </dsp:txXfrm>
    </dsp:sp>
    <dsp:sp modelId="{B6AABA44-5067-42F5-88B7-BBDD4EA2CB7D}">
      <dsp:nvSpPr>
        <dsp:cNvPr id="0" name=""/>
        <dsp:cNvSpPr/>
      </dsp:nvSpPr>
      <dsp:spPr>
        <a:xfrm>
          <a:off x="0" y="3579487"/>
          <a:ext cx="10515600" cy="453600"/>
        </a:xfrm>
        <a:prstGeom prst="rect">
          <a:avLst/>
        </a:prstGeom>
        <a:solidFill>
          <a:schemeClr val="lt1">
            <a:alpha val="90000"/>
            <a:hueOff val="0"/>
            <a:satOff val="0"/>
            <a:lumOff val="0"/>
            <a:alphaOff val="0"/>
          </a:schemeClr>
        </a:solidFill>
        <a:ln w="1000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928B7D-10AD-4C7E-B2CC-C4C5D6363A3B}">
      <dsp:nvSpPr>
        <dsp:cNvPr id="0" name=""/>
        <dsp:cNvSpPr/>
      </dsp:nvSpPr>
      <dsp:spPr>
        <a:xfrm>
          <a:off x="525780" y="3313807"/>
          <a:ext cx="7360920" cy="531360"/>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dirty="0"/>
            <a:t>Centric to impacted people</a:t>
          </a:r>
        </a:p>
      </dsp:txBody>
      <dsp:txXfrm>
        <a:off x="551719" y="3339746"/>
        <a:ext cx="7309042"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BA926-E802-4059-BDA7-83E134FE8521}">
      <dsp:nvSpPr>
        <dsp:cNvPr id="0" name=""/>
        <dsp:cNvSpPr/>
      </dsp:nvSpPr>
      <dsp:spPr>
        <a:xfrm>
          <a:off x="2466519" y="574"/>
          <a:ext cx="2267861" cy="2267861"/>
        </a:xfrm>
        <a:prstGeom prst="upArrow">
          <a:avLst>
            <a:gd name="adj1" fmla="val 50000"/>
            <a:gd name="adj2" fmla="val 35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t>Community Driven and Directed Vision</a:t>
          </a:r>
          <a:endParaRPr lang="en-US" sz="1500" kern="1200"/>
        </a:p>
      </dsp:txBody>
      <dsp:txXfrm>
        <a:off x="3033484" y="397450"/>
        <a:ext cx="1133931" cy="1870985"/>
      </dsp:txXfrm>
    </dsp:sp>
    <dsp:sp modelId="{91E3AC5A-6246-489B-9788-AF0F11770D1B}">
      <dsp:nvSpPr>
        <dsp:cNvPr id="0" name=""/>
        <dsp:cNvSpPr/>
      </dsp:nvSpPr>
      <dsp:spPr>
        <a:xfrm rot="3600000">
          <a:off x="4344999" y="1085115"/>
          <a:ext cx="2267861" cy="2267861"/>
        </a:xfrm>
        <a:prstGeom prst="upArrow">
          <a:avLst>
            <a:gd name="adj1" fmla="val 50000"/>
            <a:gd name="adj2" fmla="val 35000"/>
          </a:avLst>
        </a:prstGeom>
        <a:solidFill>
          <a:schemeClr val="accent5">
            <a:hueOff val="-1996349"/>
            <a:satOff val="-3091"/>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Tangible, Measurable Outcomes</a:t>
          </a:r>
          <a:endParaRPr lang="en-US" sz="1500" kern="1200" dirty="0"/>
        </a:p>
      </dsp:txBody>
      <dsp:txXfrm rot="-5400000">
        <a:off x="4371585" y="1751299"/>
        <a:ext cx="1870985" cy="1133931"/>
      </dsp:txXfrm>
    </dsp:sp>
    <dsp:sp modelId="{873A6300-0F8F-4C8F-B04B-218D679E66F1}">
      <dsp:nvSpPr>
        <dsp:cNvPr id="0" name=""/>
        <dsp:cNvSpPr/>
      </dsp:nvSpPr>
      <dsp:spPr>
        <a:xfrm rot="7200000">
          <a:off x="4344999" y="3254197"/>
          <a:ext cx="2267861" cy="2267861"/>
        </a:xfrm>
        <a:prstGeom prst="upArrow">
          <a:avLst>
            <a:gd name="adj1" fmla="val 50000"/>
            <a:gd name="adj2" fmla="val 35000"/>
          </a:avLst>
        </a:prstGeom>
        <a:solidFill>
          <a:schemeClr val="accent5">
            <a:hueOff val="-3992698"/>
            <a:satOff val="-6182"/>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t>Community of Practice</a:t>
          </a:r>
          <a:endParaRPr lang="en-US" sz="1500" kern="1200"/>
        </a:p>
      </dsp:txBody>
      <dsp:txXfrm rot="-5400000">
        <a:off x="4371585" y="3721943"/>
        <a:ext cx="1870985" cy="1133931"/>
      </dsp:txXfrm>
    </dsp:sp>
    <dsp:sp modelId="{B234349E-D631-452E-97BE-080141A04E77}">
      <dsp:nvSpPr>
        <dsp:cNvPr id="0" name=""/>
        <dsp:cNvSpPr/>
      </dsp:nvSpPr>
      <dsp:spPr>
        <a:xfrm rot="10800000">
          <a:off x="2466519" y="4338738"/>
          <a:ext cx="2267861" cy="2267861"/>
        </a:xfrm>
        <a:prstGeom prst="upArrow">
          <a:avLst>
            <a:gd name="adj1" fmla="val 50000"/>
            <a:gd name="adj2" fmla="val 35000"/>
          </a:avLst>
        </a:prstGeom>
        <a:solidFill>
          <a:schemeClr val="accent5">
            <a:hueOff val="-5989047"/>
            <a:satOff val="-9272"/>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t>Statutory Basis</a:t>
          </a:r>
          <a:endParaRPr lang="en-US" sz="1500" kern="1200"/>
        </a:p>
      </dsp:txBody>
      <dsp:txXfrm rot="10800000">
        <a:off x="3033484" y="4338738"/>
        <a:ext cx="1133931" cy="1870985"/>
      </dsp:txXfrm>
    </dsp:sp>
    <dsp:sp modelId="{FCBB2D39-84BC-4C4A-926E-1268D18C8A5C}">
      <dsp:nvSpPr>
        <dsp:cNvPr id="0" name=""/>
        <dsp:cNvSpPr/>
      </dsp:nvSpPr>
      <dsp:spPr>
        <a:xfrm rot="14400000">
          <a:off x="588038" y="3254197"/>
          <a:ext cx="2267861" cy="2267861"/>
        </a:xfrm>
        <a:prstGeom prst="upArrow">
          <a:avLst>
            <a:gd name="adj1" fmla="val 50000"/>
            <a:gd name="adj2" fmla="val 35000"/>
          </a:avLst>
        </a:prstGeom>
        <a:solidFill>
          <a:schemeClr val="accent5">
            <a:hueOff val="-7985396"/>
            <a:satOff val="-12363"/>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t>Resourced Allies</a:t>
          </a:r>
          <a:endParaRPr lang="en-US" sz="1500" kern="1200"/>
        </a:p>
      </dsp:txBody>
      <dsp:txXfrm rot="5400000">
        <a:off x="958328" y="3721943"/>
        <a:ext cx="1870985" cy="1133931"/>
      </dsp:txXfrm>
    </dsp:sp>
    <dsp:sp modelId="{71912AEA-7472-40E3-85D2-31EE450B8C38}">
      <dsp:nvSpPr>
        <dsp:cNvPr id="0" name=""/>
        <dsp:cNvSpPr/>
      </dsp:nvSpPr>
      <dsp:spPr>
        <a:xfrm rot="18000000">
          <a:off x="588038" y="1085115"/>
          <a:ext cx="2267861" cy="2267861"/>
        </a:xfrm>
        <a:prstGeom prst="upArrow">
          <a:avLst>
            <a:gd name="adj1" fmla="val 50000"/>
            <a:gd name="adj2" fmla="val 35000"/>
          </a:avLst>
        </a:prstGeom>
        <a:solidFill>
          <a:schemeClr val="accent5">
            <a:hueOff val="-9981745"/>
            <a:satOff val="-15454"/>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t>Economy of Scale / Replicable</a:t>
          </a:r>
          <a:endParaRPr lang="en-US" sz="1500" kern="1200"/>
        </a:p>
      </dsp:txBody>
      <dsp:txXfrm rot="5400000">
        <a:off x="958328" y="1751299"/>
        <a:ext cx="1870985" cy="11339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F9E01-6AD8-4BB4-9BA4-CA150206F991}">
      <dsp:nvSpPr>
        <dsp:cNvPr id="0" name=""/>
        <dsp:cNvSpPr/>
      </dsp:nvSpPr>
      <dsp:spPr>
        <a:xfrm>
          <a:off x="875546" y="0"/>
          <a:ext cx="9922861" cy="427992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0AD9F-A5DE-4A03-8EAE-07FAC2CBF8F2}">
      <dsp:nvSpPr>
        <dsp:cNvPr id="0" name=""/>
        <dsp:cNvSpPr/>
      </dsp:nvSpPr>
      <dsp:spPr>
        <a:xfrm>
          <a:off x="1512" y="1415242"/>
          <a:ext cx="3208015" cy="1449439"/>
        </a:xfrm>
        <a:prstGeom prst="roundRect">
          <a:avLst/>
        </a:prstGeom>
        <a:solidFill>
          <a:srgbClr val="7030A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rPr>
            <a:t>Community Engagement, Vision &amp;</a:t>
          </a:r>
        </a:p>
        <a:p>
          <a:pPr marL="0" lvl="0" indent="0" algn="ctr" defTabSz="889000">
            <a:lnSpc>
              <a:spcPct val="90000"/>
            </a:lnSpc>
            <a:spcBef>
              <a:spcPct val="0"/>
            </a:spcBef>
            <a:spcAft>
              <a:spcPct val="35000"/>
            </a:spcAft>
            <a:buNone/>
          </a:pPr>
          <a:r>
            <a:rPr lang="en-US" sz="2000" b="1" kern="1200" dirty="0">
              <a:effectLst/>
            </a:rPr>
            <a:t>Direction</a:t>
          </a:r>
        </a:p>
      </dsp:txBody>
      <dsp:txXfrm>
        <a:off x="72268" y="1485998"/>
        <a:ext cx="3066503" cy="1307927"/>
      </dsp:txXfrm>
    </dsp:sp>
    <dsp:sp modelId="{408F7881-7FB0-4E4D-85A3-32ED958FBE63}">
      <dsp:nvSpPr>
        <dsp:cNvPr id="0" name=""/>
        <dsp:cNvSpPr/>
      </dsp:nvSpPr>
      <dsp:spPr>
        <a:xfrm>
          <a:off x="3631341" y="1415242"/>
          <a:ext cx="3067385" cy="1449439"/>
        </a:xfrm>
        <a:prstGeom prst="roundRect">
          <a:avLst/>
        </a:prstGeom>
        <a:solidFill>
          <a:schemeClr val="accent4">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Contaminated</a:t>
          </a:r>
        </a:p>
        <a:p>
          <a:pPr marL="0" lvl="0" indent="0" algn="ctr" defTabSz="889000">
            <a:lnSpc>
              <a:spcPct val="90000"/>
            </a:lnSpc>
            <a:spcBef>
              <a:spcPct val="0"/>
            </a:spcBef>
            <a:spcAft>
              <a:spcPct val="35000"/>
            </a:spcAft>
            <a:buNone/>
          </a:pPr>
          <a:r>
            <a:rPr lang="en-US" sz="2000" b="1" kern="1200" dirty="0"/>
            <a:t>Site Remediation</a:t>
          </a:r>
        </a:p>
      </dsp:txBody>
      <dsp:txXfrm>
        <a:off x="3702097" y="1485998"/>
        <a:ext cx="2925873" cy="1307927"/>
      </dsp:txXfrm>
    </dsp:sp>
    <dsp:sp modelId="{37D07410-1525-4A83-A497-E306DD6EB20A}">
      <dsp:nvSpPr>
        <dsp:cNvPr id="0" name=""/>
        <dsp:cNvSpPr/>
      </dsp:nvSpPr>
      <dsp:spPr>
        <a:xfrm>
          <a:off x="7120539" y="1427936"/>
          <a:ext cx="2392023" cy="1424050"/>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Construction</a:t>
          </a:r>
        </a:p>
        <a:p>
          <a:pPr marL="0" lvl="0" indent="0" algn="ctr" defTabSz="889000">
            <a:lnSpc>
              <a:spcPct val="90000"/>
            </a:lnSpc>
            <a:spcBef>
              <a:spcPct val="0"/>
            </a:spcBef>
            <a:spcAft>
              <a:spcPct val="35000"/>
            </a:spcAft>
            <a:buNone/>
          </a:pPr>
          <a:r>
            <a:rPr lang="en-US" sz="2000" b="1" kern="1200" dirty="0"/>
            <a:t>&amp; Operation </a:t>
          </a:r>
        </a:p>
      </dsp:txBody>
      <dsp:txXfrm>
        <a:off x="7190055" y="1497452"/>
        <a:ext cx="2252991" cy="1285018"/>
      </dsp:txXfrm>
    </dsp:sp>
    <dsp:sp modelId="{DD81992A-190C-42D2-99C6-B8F05E2CB7E6}">
      <dsp:nvSpPr>
        <dsp:cNvPr id="0" name=""/>
        <dsp:cNvSpPr/>
      </dsp:nvSpPr>
      <dsp:spPr>
        <a:xfrm>
          <a:off x="9935888" y="1230315"/>
          <a:ext cx="1738066" cy="1819292"/>
        </a:xfrm>
        <a:prstGeom prst="roundRect">
          <a:avLst/>
        </a:prstGeom>
        <a:solidFill>
          <a:srgbClr val="00B050"/>
        </a:solidFill>
        <a:ln w="19050" cap="flat" cmpd="sng" algn="ctr">
          <a:solidFill>
            <a:schemeClr val="lt1">
              <a:hueOff val="0"/>
              <a:satOff val="0"/>
              <a:lumOff val="0"/>
              <a:alphaOff val="0"/>
            </a:schemeClr>
          </a:solidFill>
          <a:prstDash val="solid"/>
        </a:ln>
        <a:effectLst>
          <a:glow rad="228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B2H</a:t>
          </a:r>
        </a:p>
        <a:p>
          <a:pPr marL="0" lvl="0" indent="0" algn="ctr" defTabSz="889000">
            <a:lnSpc>
              <a:spcPct val="90000"/>
            </a:lnSpc>
            <a:spcBef>
              <a:spcPct val="0"/>
            </a:spcBef>
            <a:spcAft>
              <a:spcPct val="35000"/>
            </a:spcAft>
            <a:buNone/>
          </a:pPr>
          <a:r>
            <a:rPr lang="en-US" sz="2000" b="1" kern="1200" dirty="0"/>
            <a:t>Success</a:t>
          </a:r>
        </a:p>
      </dsp:txBody>
      <dsp:txXfrm>
        <a:off x="10020733" y="1315160"/>
        <a:ext cx="1568376" cy="16496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2081A-4E08-423E-A19F-EAFD722856B1}">
      <dsp:nvSpPr>
        <dsp:cNvPr id="0" name=""/>
        <dsp:cNvSpPr/>
      </dsp:nvSpPr>
      <dsp:spPr>
        <a:xfrm rot="16200000">
          <a:off x="-449608" y="454619"/>
          <a:ext cx="4520951" cy="3621734"/>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300" kern="1200" dirty="0"/>
            <a:t>Flood plain</a:t>
          </a:r>
        </a:p>
        <a:p>
          <a:pPr lvl="0" algn="ctr" defTabSz="1066800">
            <a:lnSpc>
              <a:spcPct val="90000"/>
            </a:lnSpc>
            <a:spcBef>
              <a:spcPct val="0"/>
            </a:spcBef>
            <a:spcAft>
              <a:spcPct val="35000"/>
            </a:spcAft>
            <a:buNone/>
          </a:pPr>
          <a:r>
            <a:rPr lang="en-US" sz="2300" kern="1200" dirty="0"/>
            <a:t> Repetitive flooding</a:t>
          </a:r>
        </a:p>
        <a:p>
          <a:pPr lvl="0" algn="ctr" defTabSz="1066800">
            <a:lnSpc>
              <a:spcPct val="90000"/>
            </a:lnSpc>
            <a:spcBef>
              <a:spcPct val="0"/>
            </a:spcBef>
            <a:spcAft>
              <a:spcPct val="35000"/>
            </a:spcAft>
            <a:buNone/>
          </a:pPr>
          <a:endParaRPr lang="en-US" sz="2300" kern="1200" dirty="0"/>
        </a:p>
      </dsp:txBody>
      <dsp:txXfrm rot="5400000">
        <a:off x="1" y="1135249"/>
        <a:ext cx="2987931" cy="2260475"/>
      </dsp:txXfrm>
    </dsp:sp>
    <dsp:sp modelId="{307B17FB-177D-4CE2-83E1-90A5A7FB8559}">
      <dsp:nvSpPr>
        <dsp:cNvPr id="0" name=""/>
        <dsp:cNvSpPr/>
      </dsp:nvSpPr>
      <dsp:spPr>
        <a:xfrm rot="5400000">
          <a:off x="6951764" y="571761"/>
          <a:ext cx="4299380" cy="3382440"/>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Brownfields</a:t>
          </a:r>
        </a:p>
        <a:p>
          <a:pPr marL="0" lvl="0" indent="0" algn="ctr" defTabSz="1022350">
            <a:lnSpc>
              <a:spcPct val="90000"/>
            </a:lnSpc>
            <a:spcBef>
              <a:spcPct val="0"/>
            </a:spcBef>
            <a:spcAft>
              <a:spcPct val="35000"/>
            </a:spcAft>
            <a:buNone/>
          </a:pPr>
          <a:r>
            <a:rPr lang="en-US" sz="2300" kern="1200" dirty="0"/>
            <a:t>Voluntary Cleanup Program</a:t>
          </a:r>
        </a:p>
        <a:p>
          <a:pPr marL="0" lvl="0" indent="0" algn="ctr" defTabSz="1022350">
            <a:lnSpc>
              <a:spcPct val="90000"/>
            </a:lnSpc>
            <a:spcBef>
              <a:spcPct val="0"/>
            </a:spcBef>
            <a:spcAft>
              <a:spcPct val="35000"/>
            </a:spcAft>
            <a:buNone/>
          </a:pPr>
          <a:r>
            <a:rPr lang="en-US" sz="2300" kern="1200" dirty="0"/>
            <a:t>RCRA sites</a:t>
          </a:r>
        </a:p>
        <a:p>
          <a:pPr marL="0" lvl="0" indent="0" algn="ctr" defTabSz="1022350">
            <a:lnSpc>
              <a:spcPct val="90000"/>
            </a:lnSpc>
            <a:spcBef>
              <a:spcPct val="0"/>
            </a:spcBef>
            <a:spcAft>
              <a:spcPct val="35000"/>
            </a:spcAft>
            <a:buNone/>
          </a:pPr>
          <a:r>
            <a:rPr lang="en-US" sz="2300" kern="1200" dirty="0"/>
            <a:t>Superfund</a:t>
          </a:r>
        </a:p>
      </dsp:txBody>
      <dsp:txXfrm rot="-5400000">
        <a:off x="8002162" y="1188136"/>
        <a:ext cx="2790513" cy="214969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977FC45F-07DE-474F-9923-2A5A51EE4791}" type="datetimeFigureOut">
              <a:rPr lang="en-US" smtClean="0"/>
              <a:pPr/>
              <a:t>8/27/2021</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96D5CEAB-EC90-4752-BCA5-76BAC77FE553}" type="slidenum">
              <a:rPr lang="en-US" smtClean="0"/>
              <a:pPr/>
              <a:t>‹#›</a:t>
            </a:fld>
            <a:endParaRPr lang="en-US"/>
          </a:p>
        </p:txBody>
      </p:sp>
    </p:spTree>
    <p:extLst>
      <p:ext uri="{BB962C8B-B14F-4D97-AF65-F5344CB8AC3E}">
        <p14:creationId xmlns:p14="http://schemas.microsoft.com/office/powerpoint/2010/main" val="29879466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1"/>
            <a:ext cx="3037840" cy="466725"/>
          </a:xfrm>
          <a:prstGeom prst="rect">
            <a:avLst/>
          </a:prstGeom>
        </p:spPr>
        <p:txBody>
          <a:bodyPr vert="horz" lIns="91440" tIns="45720" rIns="91440" bIns="45720" rtlCol="0"/>
          <a:lstStyle>
            <a:lvl1pPr algn="r">
              <a:defRPr sz="1200"/>
            </a:lvl1pPr>
          </a:lstStyle>
          <a:p>
            <a:fld id="{05ABFADF-737E-4469-8309-F55DBB12FB85}" type="datetimeFigureOut">
              <a:rPr lang="en-US" smtClean="0"/>
              <a:pPr/>
              <a:t>8/27/2021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576"/>
            <a:ext cx="560832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676"/>
            <a:ext cx="3037840" cy="466725"/>
          </a:xfrm>
          <a:prstGeom prst="rect">
            <a:avLst/>
          </a:prstGeom>
        </p:spPr>
        <p:txBody>
          <a:bodyPr vert="horz" lIns="91440" tIns="45720" rIns="91440" bIns="45720" rtlCol="0" anchor="b"/>
          <a:lstStyle>
            <a:lvl1pPr algn="r">
              <a:defRPr sz="1200"/>
            </a:lvl1pPr>
          </a:lstStyle>
          <a:p>
            <a:fld id="{40117496-627D-4DE9-8351-608C6CE1879C}" type="slidenum">
              <a:rPr lang="en-US" smtClean="0"/>
              <a:pPr/>
              <a:t>‹#›</a:t>
            </a:fld>
            <a:endParaRPr lang="en-US"/>
          </a:p>
        </p:txBody>
      </p:sp>
    </p:spTree>
    <p:extLst>
      <p:ext uri="{BB962C8B-B14F-4D97-AF65-F5344CB8AC3E}">
        <p14:creationId xmlns:p14="http://schemas.microsoft.com/office/powerpoint/2010/main" val="9862506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17496-627D-4DE9-8351-608C6CE1879C}" type="slidenum">
              <a:rPr lang="en-US" smtClean="0"/>
              <a:pPr/>
              <a:t>1</a:t>
            </a:fld>
            <a:endParaRPr lang="en-US"/>
          </a:p>
        </p:txBody>
      </p:sp>
    </p:spTree>
    <p:extLst>
      <p:ext uri="{BB962C8B-B14F-4D97-AF65-F5344CB8AC3E}">
        <p14:creationId xmlns:p14="http://schemas.microsoft.com/office/powerpoint/2010/main" val="1533126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17496-627D-4DE9-8351-608C6CE1879C}" type="slidenum">
              <a:rPr lang="en-US" smtClean="0"/>
              <a:pPr/>
              <a:t>37</a:t>
            </a:fld>
            <a:endParaRPr lang="en-US"/>
          </a:p>
        </p:txBody>
      </p:sp>
    </p:spTree>
    <p:extLst>
      <p:ext uri="{BB962C8B-B14F-4D97-AF65-F5344CB8AC3E}">
        <p14:creationId xmlns:p14="http://schemas.microsoft.com/office/powerpoint/2010/main" val="580528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17496-627D-4DE9-8351-608C6CE1879C}" type="slidenum">
              <a:rPr lang="en-US" smtClean="0"/>
              <a:pPr/>
              <a:t>38</a:t>
            </a:fld>
            <a:endParaRPr lang="en-US"/>
          </a:p>
        </p:txBody>
      </p:sp>
    </p:spTree>
    <p:extLst>
      <p:ext uri="{BB962C8B-B14F-4D97-AF65-F5344CB8AC3E}">
        <p14:creationId xmlns:p14="http://schemas.microsoft.com/office/powerpoint/2010/main" val="580528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17496-627D-4DE9-8351-608C6CE1879C}" type="slidenum">
              <a:rPr lang="en-US" smtClean="0"/>
              <a:pPr/>
              <a:t>39</a:t>
            </a:fld>
            <a:endParaRPr lang="en-US"/>
          </a:p>
        </p:txBody>
      </p:sp>
    </p:spTree>
    <p:extLst>
      <p:ext uri="{BB962C8B-B14F-4D97-AF65-F5344CB8AC3E}">
        <p14:creationId xmlns:p14="http://schemas.microsoft.com/office/powerpoint/2010/main" val="580528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17496-627D-4DE9-8351-608C6CE1879C}" type="slidenum">
              <a:rPr lang="en-US" smtClean="0"/>
              <a:pPr/>
              <a:t>40</a:t>
            </a:fld>
            <a:endParaRPr lang="en-US"/>
          </a:p>
        </p:txBody>
      </p:sp>
    </p:spTree>
    <p:extLst>
      <p:ext uri="{BB962C8B-B14F-4D97-AF65-F5344CB8AC3E}">
        <p14:creationId xmlns:p14="http://schemas.microsoft.com/office/powerpoint/2010/main" val="58052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17496-627D-4DE9-8351-608C6CE1879C}" type="slidenum">
              <a:rPr lang="en-US" smtClean="0"/>
              <a:pPr/>
              <a:t>2</a:t>
            </a:fld>
            <a:endParaRPr lang="en-US"/>
          </a:p>
        </p:txBody>
      </p:sp>
    </p:spTree>
    <p:extLst>
      <p:ext uri="{BB962C8B-B14F-4D97-AF65-F5344CB8AC3E}">
        <p14:creationId xmlns:p14="http://schemas.microsoft.com/office/powerpoint/2010/main" val="419947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dirty="0"/>
              <a:t>This approach helps local organizations access state and federal resources to transform brownfields and blighted properties into community spaces that improve the environment, public health and economic potential of vulnerable communities. Health benefits include reducing exposure to pollution; increasing patient, family and community centered health care; increasing food security, and creating public space for physical activity. This approach also catalyzes private investment by increasing economic potential through the tax base, developing new jobs and worker skills, and supporting economic resiliency.</a:t>
            </a:r>
          </a:p>
          <a:p>
            <a:endParaRPr lang="en-US" dirty="0"/>
          </a:p>
        </p:txBody>
      </p:sp>
      <p:sp>
        <p:nvSpPr>
          <p:cNvPr id="4" name="Slide Number Placeholder 3"/>
          <p:cNvSpPr>
            <a:spLocks noGrp="1"/>
          </p:cNvSpPr>
          <p:nvPr>
            <p:ph type="sldNum" sz="quarter" idx="10"/>
          </p:nvPr>
        </p:nvSpPr>
        <p:spPr/>
        <p:txBody>
          <a:bodyPr/>
          <a:lstStyle/>
          <a:p>
            <a:fld id="{DC07BB5B-8CFE-45DB-B9C2-F53F8A57F179}" type="slidenum">
              <a:rPr lang="en-US" smtClean="0"/>
              <a:t>6</a:t>
            </a:fld>
            <a:endParaRPr lang="en-US"/>
          </a:p>
        </p:txBody>
      </p:sp>
    </p:spTree>
    <p:extLst>
      <p:ext uri="{BB962C8B-B14F-4D97-AF65-F5344CB8AC3E}">
        <p14:creationId xmlns:p14="http://schemas.microsoft.com/office/powerpoint/2010/main" val="1878983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FD21D-FE3A-4901-84DB-98306205083D}" type="slidenum">
              <a:rPr lang="en-US" smtClean="0"/>
              <a:t>9</a:t>
            </a:fld>
            <a:endParaRPr lang="en-US"/>
          </a:p>
        </p:txBody>
      </p:sp>
    </p:spTree>
    <p:extLst>
      <p:ext uri="{BB962C8B-B14F-4D97-AF65-F5344CB8AC3E}">
        <p14:creationId xmlns:p14="http://schemas.microsoft.com/office/powerpoint/2010/main" val="103652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FD21D-FE3A-4901-84DB-98306205083D}" type="slidenum">
              <a:rPr lang="en-US" smtClean="0"/>
              <a:t>10</a:t>
            </a:fld>
            <a:endParaRPr lang="en-US"/>
          </a:p>
        </p:txBody>
      </p:sp>
    </p:spTree>
    <p:extLst>
      <p:ext uri="{BB962C8B-B14F-4D97-AF65-F5344CB8AC3E}">
        <p14:creationId xmlns:p14="http://schemas.microsoft.com/office/powerpoint/2010/main" val="170563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07BB5B-8CFE-45DB-B9C2-F53F8A57F179}" type="slidenum">
              <a:rPr lang="en-US" smtClean="0"/>
              <a:t>12</a:t>
            </a:fld>
            <a:endParaRPr lang="en-US"/>
          </a:p>
        </p:txBody>
      </p:sp>
    </p:spTree>
    <p:extLst>
      <p:ext uri="{BB962C8B-B14F-4D97-AF65-F5344CB8AC3E}">
        <p14:creationId xmlns:p14="http://schemas.microsoft.com/office/powerpoint/2010/main" val="276915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FD21D-FE3A-4901-84DB-98306205083D}" type="slidenum">
              <a:rPr lang="en-US" smtClean="0"/>
              <a:t>13</a:t>
            </a:fld>
            <a:endParaRPr lang="en-US"/>
          </a:p>
        </p:txBody>
      </p:sp>
    </p:spTree>
    <p:extLst>
      <p:ext uri="{BB962C8B-B14F-4D97-AF65-F5344CB8AC3E}">
        <p14:creationId xmlns:p14="http://schemas.microsoft.com/office/powerpoint/2010/main" val="183846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FD21D-FE3A-4901-84DB-98306205083D}" type="slidenum">
              <a:rPr lang="en-US" smtClean="0"/>
              <a:t>14</a:t>
            </a:fld>
            <a:endParaRPr lang="en-US"/>
          </a:p>
        </p:txBody>
      </p:sp>
    </p:spTree>
    <p:extLst>
      <p:ext uri="{BB962C8B-B14F-4D97-AF65-F5344CB8AC3E}">
        <p14:creationId xmlns:p14="http://schemas.microsoft.com/office/powerpoint/2010/main" val="394588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17496-627D-4DE9-8351-608C6CE1879C}" type="slidenum">
              <a:rPr lang="en-US" smtClean="0"/>
              <a:pPr/>
              <a:t>36</a:t>
            </a:fld>
            <a:endParaRPr lang="en-US"/>
          </a:p>
        </p:txBody>
      </p:sp>
    </p:spTree>
    <p:extLst>
      <p:ext uri="{BB962C8B-B14F-4D97-AF65-F5344CB8AC3E}">
        <p14:creationId xmlns:p14="http://schemas.microsoft.com/office/powerpoint/2010/main" val="58052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F2C46050-7F7D-4041-B61A-1369FD6D7C12}" type="datetime1">
              <a:rPr lang="en-US" smtClean="0"/>
              <a:t>8/27/2021</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BD3AD67-F6C0-40AB-AF6F-C4F15D811F6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22346F-CE3A-2245-A9F2-CB918DD6B830}" type="datetime1">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3AD67-F6C0-40AB-AF6F-C4F15D811F6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53992204-53A1-1549-974F-7FDA15B4FBE8}" type="datetime1">
              <a:rPr lang="en-US" smtClean="0"/>
              <a:t>8/27/2021</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8075084" y="103716"/>
            <a:ext cx="533400" cy="325968"/>
          </a:xfrm>
        </p:spPr>
        <p:txBody>
          <a:bodyPr/>
          <a:lstStyle/>
          <a:p>
            <a:fld id="{8BD3AD67-F6C0-40AB-AF6F-C4F15D811F6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10" name="Rectangle 9"/>
          <p:cNvSpPr/>
          <p:nvPr userDrawn="1"/>
        </p:nvSpPr>
        <p:spPr>
          <a:xfrm>
            <a:off x="0" y="0"/>
            <a:ext cx="12192000" cy="1343984"/>
          </a:xfrm>
          <a:prstGeom prst="rect">
            <a:avLst/>
          </a:prstGeom>
          <a:solidFill>
            <a:srgbClr val="81C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1229710"/>
            <a:ext cx="12192000" cy="114279"/>
          </a:xfrm>
          <a:prstGeom prst="rect">
            <a:avLst/>
          </a:prstGeom>
          <a:solidFill>
            <a:srgbClr val="259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6743726"/>
            <a:ext cx="12192000" cy="114279"/>
          </a:xfrm>
          <a:prstGeom prst="rect">
            <a:avLst/>
          </a:prstGeom>
          <a:solidFill>
            <a:srgbClr val="259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19868"/>
          <a:stretch/>
        </p:blipFill>
        <p:spPr>
          <a:xfrm>
            <a:off x="9596275" y="3535685"/>
            <a:ext cx="2818476" cy="2922785"/>
          </a:xfrm>
          <a:prstGeom prst="rect">
            <a:avLst/>
          </a:prstGeom>
        </p:spPr>
      </p:pic>
      <p:sp>
        <p:nvSpPr>
          <p:cNvPr id="3" name="Text Placeholder 2"/>
          <p:cNvSpPr>
            <a:spLocks noGrp="1"/>
          </p:cNvSpPr>
          <p:nvPr>
            <p:ph type="body" idx="1" hasCustomPrompt="1"/>
          </p:nvPr>
        </p:nvSpPr>
        <p:spPr>
          <a:xfrm>
            <a:off x="243843" y="1584965"/>
            <a:ext cx="9677284" cy="4873505"/>
          </a:xfrm>
          <a:prstGeom prst="rect">
            <a:avLst/>
          </a:prstGeo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Content</a:t>
            </a:r>
          </a:p>
        </p:txBody>
      </p:sp>
      <p:sp>
        <p:nvSpPr>
          <p:cNvPr id="8" name="Text Placeholder 7"/>
          <p:cNvSpPr>
            <a:spLocks noGrp="1"/>
          </p:cNvSpPr>
          <p:nvPr>
            <p:ph type="body" sz="quarter" idx="13" hasCustomPrompt="1"/>
          </p:nvPr>
        </p:nvSpPr>
        <p:spPr>
          <a:xfrm>
            <a:off x="243843" y="341191"/>
            <a:ext cx="11708415" cy="513683"/>
          </a:xfrm>
          <a:prstGeom prst="rect">
            <a:avLst/>
          </a:prstGeom>
        </p:spPr>
        <p:txBody>
          <a:bodyPr wrap="none" lIns="0" tIns="0" rIns="0" bIns="0"/>
          <a:lstStyle>
            <a:lvl1pPr marL="0" indent="0">
              <a:buFontTx/>
              <a:buNone/>
              <a:defRPr sz="3200" b="1" baseline="0">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Title of Session</a:t>
            </a:r>
          </a:p>
        </p:txBody>
      </p:sp>
      <p:sp>
        <p:nvSpPr>
          <p:cNvPr id="9" name="Text Placeholder 7"/>
          <p:cNvSpPr>
            <a:spLocks noGrp="1"/>
          </p:cNvSpPr>
          <p:nvPr>
            <p:ph type="body" sz="quarter" idx="14" hasCustomPrompt="1"/>
          </p:nvPr>
        </p:nvSpPr>
        <p:spPr>
          <a:xfrm>
            <a:off x="243843" y="854870"/>
            <a:ext cx="6496567" cy="313935"/>
          </a:xfrm>
          <a:prstGeom prst="rect">
            <a:avLst/>
          </a:prstGeom>
        </p:spPr>
        <p:txBody>
          <a:bodyPr wrap="none" lIns="0" tIns="0" rIns="0" bIns="0"/>
          <a:lstStyle>
            <a:lvl1pPr marL="0" indent="0">
              <a:buFontTx/>
              <a:buNone/>
              <a:defRPr sz="1467" b="0" i="1" baseline="0">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err="1"/>
              <a:t>SpeakerFirst</a:t>
            </a:r>
            <a:r>
              <a:rPr lang="en-US" dirty="0"/>
              <a:t> </a:t>
            </a:r>
            <a:r>
              <a:rPr lang="en-US" dirty="0" err="1"/>
              <a:t>Lastname</a:t>
            </a:r>
            <a:endParaRPr lang="en-US" dirty="0"/>
          </a:p>
        </p:txBody>
      </p:sp>
      <p:sp>
        <p:nvSpPr>
          <p:cNvPr id="16" name="Footer Placeholder 15"/>
          <p:cNvSpPr>
            <a:spLocks noGrp="1"/>
          </p:cNvSpPr>
          <p:nvPr>
            <p:ph type="ftr" sz="quarter" idx="15"/>
          </p:nvPr>
        </p:nvSpPr>
        <p:spPr/>
        <p:txBody>
          <a:bodyPr/>
          <a:lstStyle/>
          <a:p>
            <a:r>
              <a:rPr lang="en-US" dirty="0"/>
              <a:t>Slide</a:t>
            </a:r>
          </a:p>
        </p:txBody>
      </p:sp>
      <p:sp>
        <p:nvSpPr>
          <p:cNvPr id="17" name="Slide Number Placeholder 16"/>
          <p:cNvSpPr>
            <a:spLocks noGrp="1"/>
          </p:cNvSpPr>
          <p:nvPr>
            <p:ph type="sldNum" sz="quarter" idx="16"/>
          </p:nvPr>
        </p:nvSpPr>
        <p:spPr/>
        <p:txBody>
          <a:bodyPr/>
          <a:lstStyle/>
          <a:p>
            <a:fld id="{4B9D052C-01CC-47F7-A98F-E879F63EC387}" type="slidenum">
              <a:rPr lang="en-US" smtClean="0"/>
              <a:pPr/>
              <a:t>‹#›</a:t>
            </a:fld>
            <a:endParaRPr lang="en-US" dirty="0"/>
          </a:p>
        </p:txBody>
      </p:sp>
    </p:spTree>
    <p:extLst>
      <p:ext uri="{BB962C8B-B14F-4D97-AF65-F5344CB8AC3E}">
        <p14:creationId xmlns:p14="http://schemas.microsoft.com/office/powerpoint/2010/main" val="3833866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84BBDA56-6234-5E46-9F4B-CC0764DEE9F4}" type="datetime1">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BD3AD67-F6C0-40AB-AF6F-C4F15D811F6F}"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4A35819-0E90-9045-BB07-160E968BE31D}" type="datetime1">
              <a:rPr lang="en-US" smtClean="0"/>
              <a:t>8/27/2021</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8BD3AD67-F6C0-40AB-AF6F-C4F15D811F6F}"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C23AE05E-B5C7-414D-A3AE-FB041A98BEB0}" type="datetime1">
              <a:rPr lang="en-US" smtClean="0"/>
              <a:t>8/27/2021</a:t>
            </a:fld>
            <a:endParaRPr lang="en-US"/>
          </a:p>
        </p:txBody>
      </p:sp>
      <p:sp>
        <p:nvSpPr>
          <p:cNvPr id="10" name="Slide Number Placeholder 9"/>
          <p:cNvSpPr>
            <a:spLocks noGrp="1"/>
          </p:cNvSpPr>
          <p:nvPr>
            <p:ph type="sldNum" sz="quarter" idx="16"/>
          </p:nvPr>
        </p:nvSpPr>
        <p:spPr/>
        <p:txBody>
          <a:bodyPr rtlCol="0"/>
          <a:lstStyle/>
          <a:p>
            <a:fld id="{8BD3AD67-F6C0-40AB-AF6F-C4F15D811F6F}"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4220B31-B031-BA4C-84B3-8935093621C5}" type="datetime1">
              <a:rPr lang="en-US" smtClean="0"/>
              <a:t>8/27/2021</a:t>
            </a:fld>
            <a:endParaRPr lang="en-US"/>
          </a:p>
        </p:txBody>
      </p:sp>
      <p:sp>
        <p:nvSpPr>
          <p:cNvPr id="12" name="Slide Number Placeholder 11"/>
          <p:cNvSpPr>
            <a:spLocks noGrp="1"/>
          </p:cNvSpPr>
          <p:nvPr>
            <p:ph type="sldNum" sz="quarter" idx="16"/>
          </p:nvPr>
        </p:nvSpPr>
        <p:spPr/>
        <p:txBody>
          <a:bodyPr rtlCol="0"/>
          <a:lstStyle/>
          <a:p>
            <a:fld id="{8BD3AD67-F6C0-40AB-AF6F-C4F15D811F6F}"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3CCA111-01A0-9141-933C-DFA8370BB44A}" type="datetime1">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BD3AD67-F6C0-40AB-AF6F-C4F15D811F6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17FFD-D59C-B54E-A5DE-A74CE4C06F85}" type="datetime1">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8BD3AD67-F6C0-40AB-AF6F-C4F15D811F6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01F8FC22-CF3C-0548-90CF-34EA8AA71ACF}" type="datetime1">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BD3AD67-F6C0-40AB-AF6F-C4F15D811F6F}"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8331200" y="6248401"/>
            <a:ext cx="3556000" cy="365125"/>
          </a:xfrm>
        </p:spPr>
        <p:txBody>
          <a:bodyPr rtlCol="0"/>
          <a:lstStyle/>
          <a:p>
            <a:fld id="{07CC05CE-C7EF-644C-9433-93DD8E42D1E0}" type="datetime1">
              <a:rPr lang="en-US" smtClean="0"/>
              <a:t>8/27/2021</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8BD3AD67-F6C0-40AB-AF6F-C4F15D811F6F}"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5D25E5F9-860D-A44E-866D-C8A7B2B5708E}" type="datetime1">
              <a:rPr lang="en-US" smtClean="0"/>
              <a:t>8/27/2021</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BD3AD67-F6C0-40AB-AF6F-C4F15D811F6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hyperlink" Target="https://www.epa.gov/sites/production/files/2018-04/documents/usepa_fy17_environmental_justice_progress_report.pdf#page=28" TargetMode="External"/><Relationship Id="rId7" Type="http://schemas.openxmlformats.org/officeDocument/2006/relationships/image" Target="../media/image34.jpg"/><Relationship Id="rId2" Type="http://schemas.openxmlformats.org/officeDocument/2006/relationships/hyperlink" Target="https://www.nal.usda.gov/ric/rural-environmental-justice-resource-collection" TargetMode="External"/><Relationship Id="rId1" Type="http://schemas.openxmlformats.org/officeDocument/2006/relationships/slideLayout" Target="../slideLayouts/slideLayout2.xml"/><Relationship Id="rId6" Type="http://schemas.openxmlformats.org/officeDocument/2006/relationships/hyperlink" Target="https://youtu.be/W_HksfcqY6U" TargetMode="External"/><Relationship Id="rId5" Type="http://schemas.openxmlformats.org/officeDocument/2006/relationships/hyperlink" Target="https://www.epa.gov/environmentaljustice/brownfields-healthfields-florida-healthfields-successes" TargetMode="External"/><Relationship Id="rId4" Type="http://schemas.openxmlformats.org/officeDocument/2006/relationships/hyperlink" Target="Brownfields%20to%20Healthfields:%20Championing%20the%20Triple%20Bottom%20Line%20for%20Community%20Infrastructur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1.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www.ksutab.org/education/workshops/details?id=299"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mailto:adinn@lonestarlegal.org"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descr="Brownfields"/>
          <p:cNvPicPr/>
          <p:nvPr/>
        </p:nvPicPr>
        <p:blipFill rotWithShape="1">
          <a:blip r:embed="rId3">
            <a:extLst>
              <a:ext uri="{28A0092B-C50C-407E-A947-70E740481C1C}">
                <a14:useLocalDpi xmlns:a14="http://schemas.microsoft.com/office/drawing/2010/main" val="0"/>
              </a:ext>
            </a:extLst>
          </a:blip>
          <a:srcRect l="10987" r="17881" b="1"/>
          <a:stretch/>
        </p:blipFill>
        <p:spPr bwMode="auto">
          <a:xfrm>
            <a:off x="22" y="14"/>
            <a:ext cx="12191980" cy="4242125"/>
          </a:xfrm>
          <a:prstGeom prst="rect">
            <a:avLst/>
          </a:prstGeom>
          <a:noFill/>
        </p:spPr>
      </p:pic>
      <p:cxnSp>
        <p:nvCxnSpPr>
          <p:cNvPr id="19" name="Straight Connector 18">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 y="4242136"/>
            <a:ext cx="12192003"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ctrTitle"/>
          </p:nvPr>
        </p:nvSpPr>
        <p:spPr>
          <a:xfrm>
            <a:off x="804675" y="4385067"/>
            <a:ext cx="10694903" cy="1114034"/>
          </a:xfrm>
        </p:spPr>
        <p:txBody>
          <a:bodyPr>
            <a:normAutofit fontScale="90000"/>
          </a:bodyPr>
          <a:lstStyle/>
          <a:p>
            <a:pPr algn="l"/>
            <a:r>
              <a:rPr lang="en-US" sz="3600" b="1" dirty="0">
                <a:latin typeface="Arial" panose="020B0604020202020204" pitchFamily="34" charset="0"/>
                <a:cs typeface="Arial" panose="020B0604020202020204" pitchFamily="34" charset="0"/>
              </a:rPr>
              <a:t>Disaster-B2H: Leveraging </a:t>
            </a:r>
            <a:r>
              <a:rPr lang="en-US" sz="3600" b="1" i="1" dirty="0">
                <a:latin typeface="Arial" panose="020B0604020202020204" pitchFamily="34" charset="0"/>
                <a:cs typeface="Arial" panose="020B0604020202020204" pitchFamily="34" charset="0"/>
              </a:rPr>
              <a:t>Brownfields to </a:t>
            </a:r>
            <a:r>
              <a:rPr lang="en-US" sz="3600" b="1" i="1" dirty="0" err="1">
                <a:latin typeface="Arial" panose="020B0604020202020204" pitchFamily="34" charset="0"/>
                <a:cs typeface="Arial" panose="020B0604020202020204" pitchFamily="34" charset="0"/>
              </a:rPr>
              <a:t>Healthfields</a:t>
            </a:r>
            <a:r>
              <a:rPr lang="en-US" sz="3600" b="1" i="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for Disaster Recovery</a:t>
            </a:r>
          </a:p>
        </p:txBody>
      </p:sp>
      <p:sp>
        <p:nvSpPr>
          <p:cNvPr id="14" name="Subtitle 13"/>
          <p:cNvSpPr>
            <a:spLocks noGrp="1"/>
          </p:cNvSpPr>
          <p:nvPr>
            <p:ph type="subTitle" idx="1"/>
          </p:nvPr>
        </p:nvSpPr>
        <p:spPr>
          <a:xfrm>
            <a:off x="804675" y="5472545"/>
            <a:ext cx="10694903" cy="581891"/>
          </a:xfrm>
        </p:spPr>
        <p:txBody>
          <a:bodyPr>
            <a:normAutofit/>
          </a:bodyPr>
          <a:lstStyle/>
          <a:p>
            <a:pPr algn="l"/>
            <a:r>
              <a:rPr lang="en-US" dirty="0">
                <a:latin typeface="Arial" panose="020B0604020202020204" pitchFamily="34" charset="0"/>
                <a:cs typeface="Arial" panose="020B0604020202020204" pitchFamily="34" charset="0"/>
              </a:rPr>
              <a:t>July 11, 2018</a:t>
            </a:r>
          </a:p>
          <a:p>
            <a:pPr algn="l"/>
            <a:endParaRPr lang="en-US" sz="600" dirty="0"/>
          </a:p>
        </p:txBody>
      </p:sp>
    </p:spTree>
    <p:extLst>
      <p:ext uri="{BB962C8B-B14F-4D97-AF65-F5344CB8AC3E}">
        <p14:creationId xmlns:p14="http://schemas.microsoft.com/office/powerpoint/2010/main" val="224718389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21AC0-4ECC-4C1D-8364-DF73F7FB3722}"/>
              </a:ext>
            </a:extLst>
          </p:cNvPr>
          <p:cNvPicPr>
            <a:picLocks noChangeAspect="1"/>
          </p:cNvPicPr>
          <p:nvPr/>
        </p:nvPicPr>
        <p:blipFill>
          <a:blip r:embed="rId3">
            <a:extLst>
              <a:ext uri="{BEBA8EAE-BF5A-486C-A8C5-ECC9F3942E4B}">
                <a14:imgProps xmlns:a14="http://schemas.microsoft.com/office/drawing/2010/main">
                  <a14:imgLayer r:embed="rId4">
                    <a14:imgEffect>
                      <a14:saturation sat="104000"/>
                    </a14:imgEffect>
                  </a14:imgLayer>
                </a14:imgProps>
              </a:ext>
            </a:extLst>
          </a:blip>
          <a:stretch>
            <a:fillRect/>
          </a:stretch>
        </p:blipFill>
        <p:spPr>
          <a:xfrm>
            <a:off x="180780" y="1576991"/>
            <a:ext cx="2682240" cy="4394869"/>
          </a:xfrm>
          <a:prstGeom prst="rect">
            <a:avLst/>
          </a:prstGeom>
        </p:spPr>
      </p:pic>
      <p:sp>
        <p:nvSpPr>
          <p:cNvPr id="73" name="Text Placeholder 72"/>
          <p:cNvSpPr>
            <a:spLocks noGrp="1"/>
          </p:cNvSpPr>
          <p:nvPr>
            <p:ph type="body" idx="1"/>
          </p:nvPr>
        </p:nvSpPr>
        <p:spPr>
          <a:xfrm>
            <a:off x="2895605" y="1368554"/>
            <a:ext cx="3992087" cy="4987796"/>
          </a:xfrm>
        </p:spPr>
        <p:txBody>
          <a:bodyPr>
            <a:normAutofit fontScale="92500" lnSpcReduction="10000"/>
          </a:bodyPr>
          <a:lstStyle/>
          <a:p>
            <a:r>
              <a:rPr lang="en-US" sz="2133" b="1" dirty="0">
                <a:solidFill>
                  <a:schemeClr val="bg1"/>
                </a:solidFill>
                <a:highlight>
                  <a:srgbClr val="FF0000"/>
                </a:highlight>
              </a:rPr>
              <a:t>Community-Driven Outcomes</a:t>
            </a:r>
          </a:p>
          <a:p>
            <a:r>
              <a:rPr lang="en-US" sz="2133" b="1" dirty="0"/>
              <a:t>Behavioral wellness</a:t>
            </a:r>
          </a:p>
          <a:p>
            <a:r>
              <a:rPr lang="en-US" sz="2133" b="1" dirty="0"/>
              <a:t>Community Ambassador Job Creation</a:t>
            </a:r>
          </a:p>
          <a:p>
            <a:r>
              <a:rPr lang="en-US" sz="2133" b="1" dirty="0"/>
              <a:t>Evidenced-based Adaptive Approach</a:t>
            </a:r>
          </a:p>
          <a:p>
            <a:r>
              <a:rPr lang="en-US" sz="2133" b="1" dirty="0"/>
              <a:t>Replicable and Scalable Model</a:t>
            </a:r>
          </a:p>
          <a:p>
            <a:r>
              <a:rPr lang="en-US" sz="2133" b="1" dirty="0">
                <a:highlight>
                  <a:srgbClr val="FF0000"/>
                </a:highlight>
              </a:rPr>
              <a:t>Design: </a:t>
            </a:r>
          </a:p>
          <a:p>
            <a:r>
              <a:rPr lang="en-US" sz="2133" b="1" dirty="0"/>
              <a:t>Partnership of community organizations, academic, private sector,  clinical care, government</a:t>
            </a:r>
          </a:p>
          <a:p>
            <a:r>
              <a:rPr lang="en-US" sz="2133" b="1" dirty="0">
                <a:highlight>
                  <a:srgbClr val="FF0000"/>
                </a:highlight>
              </a:rPr>
              <a:t>Special Assets: </a:t>
            </a:r>
          </a:p>
          <a:p>
            <a:r>
              <a:rPr lang="en-US" sz="2133" b="1" dirty="0"/>
              <a:t>$6.2 million Hurricane Sandy Social Service Block Grant</a:t>
            </a:r>
          </a:p>
          <a:p>
            <a:endParaRPr lang="en-US" dirty="0"/>
          </a:p>
        </p:txBody>
      </p:sp>
      <p:sp>
        <p:nvSpPr>
          <p:cNvPr id="74" name="Text Placeholder 73"/>
          <p:cNvSpPr>
            <a:spLocks noGrp="1"/>
          </p:cNvSpPr>
          <p:nvPr>
            <p:ph type="body" sz="quarter" idx="13"/>
          </p:nvPr>
        </p:nvSpPr>
        <p:spPr>
          <a:solidFill>
            <a:schemeClr val="accent3">
              <a:lumMod val="40000"/>
              <a:lumOff val="60000"/>
            </a:schemeClr>
          </a:solidFill>
        </p:spPr>
        <p:txBody>
          <a:bodyPr>
            <a:normAutofit/>
          </a:bodyPr>
          <a:lstStyle/>
          <a:p>
            <a:r>
              <a:rPr lang="en-US" dirty="0">
                <a:solidFill>
                  <a:schemeClr val="tx1"/>
                </a:solidFill>
                <a:latin typeface="Arial" panose="020B0604020202020204" pitchFamily="34" charset="0"/>
                <a:cs typeface="Arial" panose="020B0604020202020204" pitchFamily="34" charset="0"/>
              </a:rPr>
              <a:t>B2H Success Model:  Climate Resiliency (New Haven, CT)</a:t>
            </a:r>
          </a:p>
          <a:p>
            <a:endParaRPr lang="en-US" dirty="0"/>
          </a:p>
        </p:txBody>
      </p:sp>
      <p:pic>
        <p:nvPicPr>
          <p:cNvPr id="3" name="Picture 2">
            <a:extLst>
              <a:ext uri="{FF2B5EF4-FFF2-40B4-BE49-F238E27FC236}">
                <a16:creationId xmlns:a16="http://schemas.microsoft.com/office/drawing/2014/main" id="{953C0FEE-8424-4CCD-B279-1E8A5A689CFD}"/>
              </a:ext>
            </a:extLst>
          </p:cNvPr>
          <p:cNvPicPr>
            <a:picLocks noChangeAspect="1"/>
          </p:cNvPicPr>
          <p:nvPr/>
        </p:nvPicPr>
        <p:blipFill>
          <a:blip r:embed="rId5"/>
          <a:stretch>
            <a:fillRect/>
          </a:stretch>
        </p:blipFill>
        <p:spPr>
          <a:xfrm>
            <a:off x="6887688" y="1294759"/>
            <a:ext cx="5304312" cy="952500"/>
          </a:xfrm>
          <a:prstGeom prst="rect">
            <a:avLst/>
          </a:prstGeom>
        </p:spPr>
      </p:pic>
      <p:pic>
        <p:nvPicPr>
          <p:cNvPr id="4" name="Picture 3">
            <a:extLst>
              <a:ext uri="{FF2B5EF4-FFF2-40B4-BE49-F238E27FC236}">
                <a16:creationId xmlns:a16="http://schemas.microsoft.com/office/drawing/2014/main" id="{F079D3BA-5A98-4F9A-86DF-22147271A957}"/>
              </a:ext>
            </a:extLst>
          </p:cNvPr>
          <p:cNvPicPr>
            <a:picLocks noChangeAspect="1"/>
          </p:cNvPicPr>
          <p:nvPr/>
        </p:nvPicPr>
        <p:blipFill>
          <a:blip r:embed="rId6"/>
          <a:stretch>
            <a:fillRect/>
          </a:stretch>
        </p:blipFill>
        <p:spPr>
          <a:xfrm>
            <a:off x="10482747" y="3064768"/>
            <a:ext cx="1455648" cy="1899197"/>
          </a:xfrm>
          <a:prstGeom prst="rect">
            <a:avLst/>
          </a:prstGeom>
          <a:ln w="38100">
            <a:solidFill>
              <a:schemeClr val="accent1"/>
            </a:solidFill>
          </a:ln>
        </p:spPr>
      </p:pic>
      <p:pic>
        <p:nvPicPr>
          <p:cNvPr id="5" name="Picture 4">
            <a:extLst>
              <a:ext uri="{FF2B5EF4-FFF2-40B4-BE49-F238E27FC236}">
                <a16:creationId xmlns:a16="http://schemas.microsoft.com/office/drawing/2014/main" id="{47D07120-ED92-417B-9267-2D78B073A83C}"/>
              </a:ext>
            </a:extLst>
          </p:cNvPr>
          <p:cNvPicPr>
            <a:picLocks noChangeAspect="1"/>
          </p:cNvPicPr>
          <p:nvPr/>
        </p:nvPicPr>
        <p:blipFill>
          <a:blip r:embed="rId7"/>
          <a:stretch>
            <a:fillRect/>
          </a:stretch>
        </p:blipFill>
        <p:spPr>
          <a:xfrm>
            <a:off x="6887691" y="2247259"/>
            <a:ext cx="3341452" cy="4155626"/>
          </a:xfrm>
          <a:prstGeom prst="rect">
            <a:avLst/>
          </a:prstGeom>
        </p:spPr>
      </p:pic>
    </p:spTree>
    <p:extLst>
      <p:ext uri="{BB962C8B-B14F-4D97-AF65-F5344CB8AC3E}">
        <p14:creationId xmlns:p14="http://schemas.microsoft.com/office/powerpoint/2010/main" val="6830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00D5CE-471C-418F-95DF-323788E6301C}"/>
              </a:ext>
            </a:extLst>
          </p:cNvPr>
          <p:cNvPicPr>
            <a:picLocks noChangeAspect="1"/>
          </p:cNvPicPr>
          <p:nvPr/>
        </p:nvPicPr>
        <p:blipFill>
          <a:blip r:embed="rId2"/>
          <a:stretch>
            <a:fillRect/>
          </a:stretch>
        </p:blipFill>
        <p:spPr>
          <a:xfrm>
            <a:off x="8592938" y="2133175"/>
            <a:ext cx="2409817" cy="1811442"/>
          </a:xfrm>
          <a:prstGeom prst="rect">
            <a:avLst/>
          </a:prstGeom>
        </p:spPr>
      </p:pic>
      <p:pic>
        <p:nvPicPr>
          <p:cNvPr id="5" name="Picture 4">
            <a:extLst>
              <a:ext uri="{FF2B5EF4-FFF2-40B4-BE49-F238E27FC236}">
                <a16:creationId xmlns:a16="http://schemas.microsoft.com/office/drawing/2014/main" id="{2544E403-1445-49B3-8F81-420FE45191AF}"/>
              </a:ext>
            </a:extLst>
          </p:cNvPr>
          <p:cNvPicPr>
            <a:picLocks noChangeAspect="1"/>
          </p:cNvPicPr>
          <p:nvPr/>
        </p:nvPicPr>
        <p:blipFill>
          <a:blip r:embed="rId3"/>
          <a:stretch>
            <a:fillRect/>
          </a:stretch>
        </p:blipFill>
        <p:spPr>
          <a:xfrm>
            <a:off x="8611413" y="321736"/>
            <a:ext cx="2391343" cy="1811443"/>
          </a:xfrm>
          <a:prstGeom prst="rect">
            <a:avLst/>
          </a:prstGeom>
        </p:spPr>
      </p:pic>
      <p:sp>
        <p:nvSpPr>
          <p:cNvPr id="2" name="Title 1"/>
          <p:cNvSpPr>
            <a:spLocks noGrp="1"/>
          </p:cNvSpPr>
          <p:nvPr>
            <p:ph type="title"/>
          </p:nvPr>
        </p:nvSpPr>
        <p:spPr>
          <a:xfrm>
            <a:off x="2" y="228600"/>
            <a:ext cx="8343900" cy="1462089"/>
          </a:xfrm>
          <a:solidFill>
            <a:schemeClr val="accent3">
              <a:lumMod val="20000"/>
              <a:lumOff val="80000"/>
            </a:schemeClr>
          </a:solidFill>
        </p:spPr>
        <p:txBody>
          <a:bodyPr>
            <a:normAutofit/>
          </a:bodyPr>
          <a:lstStyle/>
          <a:p>
            <a:pPr algn="ctr">
              <a:lnSpc>
                <a:spcPct val="70000"/>
              </a:lnSpc>
            </a:pPr>
            <a:r>
              <a:rPr lang="en-US" sz="4000" b="1" dirty="0">
                <a:latin typeface="Arial" panose="020B0604020202020204" pitchFamily="34" charset="0"/>
                <a:cs typeface="Arial" panose="020B0604020202020204" pitchFamily="34" charset="0"/>
              </a:rPr>
              <a:t>B2H Success Model:  Vision Health (Pikeville, KY)</a:t>
            </a:r>
          </a:p>
        </p:txBody>
      </p:sp>
      <p:sp>
        <p:nvSpPr>
          <p:cNvPr id="3" name="Content Placeholder 2"/>
          <p:cNvSpPr>
            <a:spLocks noGrp="1"/>
          </p:cNvSpPr>
          <p:nvPr>
            <p:ph sz="quarter" idx="1"/>
          </p:nvPr>
        </p:nvSpPr>
        <p:spPr>
          <a:xfrm>
            <a:off x="2" y="2021249"/>
            <a:ext cx="8343900" cy="4714160"/>
          </a:xfrm>
          <a:solidFill>
            <a:schemeClr val="accent6">
              <a:lumMod val="40000"/>
              <a:lumOff val="60000"/>
            </a:schemeClr>
          </a:solidFill>
        </p:spPr>
        <p:txBody>
          <a:bodyPr>
            <a:normAutofit/>
          </a:bodyPr>
          <a:lstStyle/>
          <a:p>
            <a:pPr marL="0" indent="0">
              <a:buNone/>
            </a:pPr>
            <a:r>
              <a:rPr lang="en-US" sz="2400" b="1" dirty="0"/>
              <a:t>Phase 1</a:t>
            </a:r>
          </a:p>
          <a:p>
            <a:r>
              <a:rPr lang="en-US" sz="2400" dirty="0"/>
              <a:t>Big Sandy Health Care meets Jerry’s Market</a:t>
            </a:r>
          </a:p>
          <a:p>
            <a:r>
              <a:rPr lang="en-US" sz="2400" dirty="0"/>
              <a:t>Big Sandy Health Care initiates collaboration with KY Dept. for Environmental Protection</a:t>
            </a:r>
          </a:p>
          <a:p>
            <a:pPr marL="0" indent="0">
              <a:buNone/>
            </a:pPr>
            <a:r>
              <a:rPr lang="en-US" sz="2400" b="1" dirty="0"/>
              <a:t>Phase 2</a:t>
            </a:r>
          </a:p>
          <a:p>
            <a:r>
              <a:rPr lang="en-US" sz="2400" dirty="0"/>
              <a:t>Big Sandy Health Care envisions adjacent property for clinical services</a:t>
            </a:r>
          </a:p>
          <a:p>
            <a:r>
              <a:rPr lang="en-US" sz="2400" dirty="0"/>
              <a:t>Brownfield program awards an environmental site assessment to Big Sandy Health Care</a:t>
            </a:r>
          </a:p>
          <a:p>
            <a:r>
              <a:rPr lang="en-US" sz="2400" dirty="0"/>
              <a:t>University of Pikeville, Kentucky College of Optometry collaboration for Eula Hall FQHC</a:t>
            </a:r>
          </a:p>
          <a:p>
            <a:pPr marL="0" indent="0">
              <a:buNone/>
            </a:pPr>
            <a:endParaRPr lang="en-US" sz="2000" dirty="0">
              <a:solidFill>
                <a:schemeClr val="bg1"/>
              </a:solidFill>
            </a:endParaRPr>
          </a:p>
        </p:txBody>
      </p:sp>
      <p:pic>
        <p:nvPicPr>
          <p:cNvPr id="6" name="Picture 5">
            <a:extLst>
              <a:ext uri="{FF2B5EF4-FFF2-40B4-BE49-F238E27FC236}">
                <a16:creationId xmlns:a16="http://schemas.microsoft.com/office/drawing/2014/main" id="{E2AC39FC-44D7-46E6-A998-4E9D4D4A9BA9}"/>
              </a:ext>
            </a:extLst>
          </p:cNvPr>
          <p:cNvPicPr>
            <a:picLocks noChangeAspect="1"/>
          </p:cNvPicPr>
          <p:nvPr/>
        </p:nvPicPr>
        <p:blipFill>
          <a:blip r:embed="rId4"/>
          <a:stretch>
            <a:fillRect/>
          </a:stretch>
        </p:blipFill>
        <p:spPr>
          <a:xfrm>
            <a:off x="8592935" y="3944617"/>
            <a:ext cx="3436151" cy="2790792"/>
          </a:xfrm>
          <a:prstGeom prst="rect">
            <a:avLst/>
          </a:prstGeom>
        </p:spPr>
      </p:pic>
    </p:spTree>
    <p:extLst>
      <p:ext uri="{BB962C8B-B14F-4D97-AF65-F5344CB8AC3E}">
        <p14:creationId xmlns:p14="http://schemas.microsoft.com/office/powerpoint/2010/main" val="126487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srcRect t="20530" b="20530"/>
          <a:stretch>
            <a:fillRect/>
          </a:stretch>
        </p:blipFill>
        <p:spPr>
          <a:solidFill>
            <a:schemeClr val="accent1">
              <a:lumMod val="20000"/>
              <a:lumOff val="80000"/>
            </a:schemeClr>
          </a:solidFill>
        </p:spPr>
      </p:pic>
      <p:sp>
        <p:nvSpPr>
          <p:cNvPr id="4" name="Text Placeholder 3"/>
          <p:cNvSpPr>
            <a:spLocks noGrp="1"/>
          </p:cNvSpPr>
          <p:nvPr>
            <p:ph type="body" sz="half" idx="2"/>
          </p:nvPr>
        </p:nvSpPr>
        <p:spPr>
          <a:xfrm>
            <a:off x="152400" y="1282700"/>
            <a:ext cx="4219525" cy="5123402"/>
          </a:xfrm>
          <a:solidFill>
            <a:schemeClr val="accent6">
              <a:lumMod val="20000"/>
              <a:lumOff val="80000"/>
            </a:schemeClr>
          </a:solidFill>
        </p:spPr>
        <p:txBody>
          <a:bodyPr>
            <a:normAutofit/>
          </a:bodyPr>
          <a:lstStyle/>
          <a:p>
            <a:pPr marL="171450" indent="-171450">
              <a:buFont typeface="Arial" panose="020B0604020202020204" pitchFamily="34" charset="0"/>
              <a:buChar char="•"/>
            </a:pPr>
            <a:r>
              <a:rPr lang="en-US" sz="1700" dirty="0">
                <a:latin typeface="Arial" panose="020B0604020202020204" pitchFamily="34" charset="0"/>
                <a:cs typeface="Arial" panose="020B0604020202020204" pitchFamily="34" charset="0"/>
              </a:rPr>
              <a:t>Community Conservation Center</a:t>
            </a:r>
          </a:p>
          <a:p>
            <a:pPr marL="171450" indent="-171450">
              <a:buFont typeface="Arial" panose="020B0604020202020204" pitchFamily="34" charset="0"/>
              <a:buChar char="•"/>
            </a:pPr>
            <a:r>
              <a:rPr lang="en-US" sz="1700" dirty="0">
                <a:latin typeface="Arial" panose="020B0604020202020204" pitchFamily="34" charset="0"/>
                <a:cs typeface="Arial" panose="020B0604020202020204" pitchFamily="34" charset="0"/>
              </a:rPr>
              <a:t>Technology Lab</a:t>
            </a:r>
          </a:p>
          <a:p>
            <a:pPr marL="171450" lvl="0" indent="-171450">
              <a:buFont typeface="Arial" panose="020B0604020202020204" pitchFamily="34" charset="0"/>
              <a:buChar char="•"/>
            </a:pPr>
            <a:r>
              <a:rPr lang="en-US" sz="1700" dirty="0">
                <a:latin typeface="Arial" panose="020B0604020202020204" pitchFamily="34" charset="0"/>
                <a:cs typeface="Arial" panose="020B0604020202020204" pitchFamily="34" charset="0"/>
              </a:rPr>
              <a:t>Financial Empowerment Center</a:t>
            </a:r>
          </a:p>
          <a:p>
            <a:pPr marL="171450" indent="-171450">
              <a:buFont typeface="Arial" panose="020B0604020202020204" pitchFamily="34" charset="0"/>
              <a:buChar char="•"/>
            </a:pPr>
            <a:r>
              <a:rPr lang="en-US" sz="1700" dirty="0">
                <a:latin typeface="Arial" panose="020B0604020202020204" pitchFamily="34" charset="0"/>
                <a:cs typeface="Arial" panose="020B0604020202020204" pitchFamily="34" charset="0"/>
              </a:rPr>
              <a:t>Fitness Workshops </a:t>
            </a:r>
          </a:p>
          <a:p>
            <a:pPr marL="171450" lvl="0" indent="-171450">
              <a:buFont typeface="Arial" panose="020B0604020202020204" pitchFamily="34" charset="0"/>
              <a:buChar char="•"/>
            </a:pPr>
            <a:r>
              <a:rPr lang="en-US" sz="1700" dirty="0">
                <a:latin typeface="Arial" panose="020B0604020202020204" pitchFamily="34" charset="0"/>
                <a:cs typeface="Arial" panose="020B0604020202020204" pitchFamily="34" charset="0"/>
              </a:rPr>
              <a:t>Community Garden &amp; Healthy Living Café</a:t>
            </a:r>
          </a:p>
          <a:p>
            <a:pPr marL="171450" lvl="0"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Job Training &amp; Leadership Development for Youth, Adults &amp; Re-entry Clients</a:t>
            </a:r>
          </a:p>
          <a:p>
            <a:pPr marL="171450"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Public Safety &amp; Enforcement Drop-in Site</a:t>
            </a:r>
          </a:p>
          <a:p>
            <a:pPr marL="171450" lvl="0"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Senior &amp; Afterschool Programs</a:t>
            </a:r>
          </a:p>
          <a:p>
            <a:pPr marL="171450"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Small Business Center &amp; Incubator</a:t>
            </a:r>
          </a:p>
          <a:p>
            <a:pPr marL="171450"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Health &amp;Vision Clinic</a:t>
            </a:r>
          </a:p>
          <a:p>
            <a:pPr marL="171450"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 3D Learning Lab</a:t>
            </a:r>
          </a:p>
          <a:p>
            <a:pPr marL="171450" lvl="0" indent="-171450">
              <a:buFont typeface="Arial" panose="020B0604020202020204" pitchFamily="34" charset="0"/>
              <a:buChar char="•"/>
            </a:pPr>
            <a:endParaRPr lang="en-US" sz="1700" b="1" dirty="0">
              <a:latin typeface="Arial" panose="020B0604020202020204" pitchFamily="34" charset="0"/>
              <a:cs typeface="Arial" panose="020B0604020202020204" pitchFamily="34" charset="0"/>
            </a:endParaRPr>
          </a:p>
          <a:p>
            <a:endParaRPr lang="en-US" dirty="0"/>
          </a:p>
        </p:txBody>
      </p:sp>
      <p:sp>
        <p:nvSpPr>
          <p:cNvPr id="3" name="Slide Number Placeholder 2"/>
          <p:cNvSpPr>
            <a:spLocks noGrp="1"/>
          </p:cNvSpPr>
          <p:nvPr>
            <p:ph type="sldNum" sz="quarter" idx="11"/>
          </p:nvPr>
        </p:nvSpPr>
        <p:spPr/>
        <p:txBody>
          <a:bodyPr>
            <a:normAutofit/>
          </a:bodyPr>
          <a:lstStyle/>
          <a:p>
            <a:fld id="{4FAB73BC-B049-4115-A692-8D63A059BFB8}" type="slidenum">
              <a:rPr lang="en-US" smtClean="0"/>
              <a:pPr/>
              <a:t>12</a:t>
            </a:fld>
            <a:endParaRPr lang="en-US" dirty="0"/>
          </a:p>
        </p:txBody>
      </p:sp>
      <p:sp>
        <p:nvSpPr>
          <p:cNvPr id="6" name="TextBox 5"/>
          <p:cNvSpPr txBox="1"/>
          <p:nvPr/>
        </p:nvSpPr>
        <p:spPr>
          <a:xfrm>
            <a:off x="4340877" y="6187075"/>
            <a:ext cx="7824187" cy="338554"/>
          </a:xfrm>
          <a:prstGeom prst="rect">
            <a:avLst/>
          </a:prstGeom>
          <a:noFill/>
        </p:spPr>
        <p:txBody>
          <a:bodyPr wrap="square" rtlCol="0">
            <a:spAutoFit/>
          </a:bodyPr>
          <a:lstStyle/>
          <a:p>
            <a:r>
              <a:rPr lang="en-US" sz="1600" dirty="0"/>
              <a:t>Photo from  Neighborhood Housing Services Center for Sustainable Communities </a:t>
            </a:r>
          </a:p>
        </p:txBody>
      </p:sp>
      <p:sp>
        <p:nvSpPr>
          <p:cNvPr id="9" name="TextBox 8"/>
          <p:cNvSpPr txBox="1"/>
          <p:nvPr/>
        </p:nvSpPr>
        <p:spPr>
          <a:xfrm>
            <a:off x="444500" y="254002"/>
            <a:ext cx="11328400" cy="584775"/>
          </a:xfrm>
          <a:prstGeom prst="rect">
            <a:avLst/>
          </a:prstGeom>
          <a:solidFill>
            <a:schemeClr val="accent3">
              <a:lumMod val="40000"/>
              <a:lumOff val="60000"/>
            </a:schemeClr>
          </a:solidFill>
        </p:spPr>
        <p:txBody>
          <a:bodyPr wrap="square" rtlCol="0">
            <a:spAutoFit/>
          </a:bodyPr>
          <a:lstStyle/>
          <a:p>
            <a:r>
              <a:rPr lang="en-US" sz="3200" b="1" dirty="0">
                <a:latin typeface="Arial" panose="020B0604020202020204" pitchFamily="34" charset="0"/>
                <a:cs typeface="Arial" panose="020B0604020202020204" pitchFamily="34" charset="0"/>
              </a:rPr>
              <a:t>B2H Success:  Agriculture and Health (Los Angeles, CA) </a:t>
            </a:r>
          </a:p>
        </p:txBody>
      </p:sp>
    </p:spTree>
    <p:extLst>
      <p:ext uri="{BB962C8B-B14F-4D97-AF65-F5344CB8AC3E}">
        <p14:creationId xmlns:p14="http://schemas.microsoft.com/office/powerpoint/2010/main" val="235757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 name="Text Placeholder 73"/>
          <p:cNvSpPr>
            <a:spLocks noGrp="1"/>
          </p:cNvSpPr>
          <p:nvPr>
            <p:ph type="body" idx="1"/>
          </p:nvPr>
        </p:nvSpPr>
        <p:spPr>
          <a:xfrm>
            <a:off x="243843" y="191831"/>
            <a:ext cx="11708415" cy="1196180"/>
          </a:xfrm>
        </p:spPr>
        <p:txBody>
          <a:bodyPr>
            <a:normAutofit fontScale="92500" lnSpcReduction="10000"/>
          </a:bodyPr>
          <a:lstStyle/>
          <a:p>
            <a:pPr algn="ctr"/>
            <a:r>
              <a:rPr lang="en-US" sz="4000" dirty="0">
                <a:solidFill>
                  <a:schemeClr val="tx1"/>
                </a:solidFill>
                <a:cs typeface="Arial" panose="020B0604020202020204" pitchFamily="34" charset="0"/>
              </a:rPr>
              <a:t>B2H Success Model: </a:t>
            </a:r>
          </a:p>
          <a:p>
            <a:pPr algn="ctr"/>
            <a:r>
              <a:rPr lang="en-US" sz="4000" dirty="0">
                <a:solidFill>
                  <a:schemeClr val="tx1"/>
                </a:solidFill>
                <a:cs typeface="Arial" panose="020B0604020202020204" pitchFamily="34" charset="0"/>
              </a:rPr>
              <a:t>Los Angeles River &amp; I-710 </a:t>
            </a:r>
            <a:endParaRPr lang="en-US" sz="4000" dirty="0">
              <a:solidFill>
                <a:schemeClr val="tx1"/>
              </a:solidFill>
            </a:endParaRPr>
          </a:p>
          <a:p>
            <a:endParaRPr lang="en-US" dirty="0"/>
          </a:p>
        </p:txBody>
      </p:sp>
      <p:pic>
        <p:nvPicPr>
          <p:cNvPr id="2" name="Picture 1">
            <a:extLst>
              <a:ext uri="{FF2B5EF4-FFF2-40B4-BE49-F238E27FC236}">
                <a16:creationId xmlns:a16="http://schemas.microsoft.com/office/drawing/2014/main" id="{A0BD6A4D-050A-4AE4-B1D4-A981615C0F92}"/>
              </a:ext>
            </a:extLst>
          </p:cNvPr>
          <p:cNvPicPr>
            <a:picLocks noChangeAspect="1"/>
          </p:cNvPicPr>
          <p:nvPr/>
        </p:nvPicPr>
        <p:blipFill>
          <a:blip r:embed="rId3"/>
          <a:stretch>
            <a:fillRect/>
          </a:stretch>
        </p:blipFill>
        <p:spPr>
          <a:xfrm>
            <a:off x="670520" y="1697831"/>
            <a:ext cx="2768600" cy="4305300"/>
          </a:xfrm>
          <a:prstGeom prst="rect">
            <a:avLst/>
          </a:prstGeom>
          <a:ln w="38100">
            <a:solidFill>
              <a:srgbClr val="FFC000"/>
            </a:solidFill>
          </a:ln>
        </p:spPr>
      </p:pic>
      <p:pic>
        <p:nvPicPr>
          <p:cNvPr id="3" name="Picture 2">
            <a:extLst>
              <a:ext uri="{FF2B5EF4-FFF2-40B4-BE49-F238E27FC236}">
                <a16:creationId xmlns:a16="http://schemas.microsoft.com/office/drawing/2014/main" id="{F9D1C21B-FE62-4953-8D98-5E8D63D3C392}"/>
              </a:ext>
            </a:extLst>
          </p:cNvPr>
          <p:cNvPicPr>
            <a:picLocks noChangeAspect="1"/>
          </p:cNvPicPr>
          <p:nvPr/>
        </p:nvPicPr>
        <p:blipFill>
          <a:blip r:embed="rId4"/>
          <a:stretch>
            <a:fillRect/>
          </a:stretch>
        </p:blipFill>
        <p:spPr>
          <a:xfrm>
            <a:off x="3774179" y="1697831"/>
            <a:ext cx="8178079" cy="4305300"/>
          </a:xfrm>
          <a:prstGeom prst="rect">
            <a:avLst/>
          </a:prstGeom>
          <a:ln w="57150">
            <a:solidFill>
              <a:schemeClr val="accent1"/>
            </a:solidFill>
          </a:ln>
        </p:spPr>
      </p:pic>
    </p:spTree>
    <p:extLst>
      <p:ext uri="{BB962C8B-B14F-4D97-AF65-F5344CB8AC3E}">
        <p14:creationId xmlns:p14="http://schemas.microsoft.com/office/powerpoint/2010/main" val="852523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Text Placeholder 72"/>
          <p:cNvSpPr>
            <a:spLocks noGrp="1"/>
          </p:cNvSpPr>
          <p:nvPr>
            <p:ph type="body" idx="1"/>
          </p:nvPr>
        </p:nvSpPr>
        <p:spPr>
          <a:xfrm>
            <a:off x="5588002" y="1502979"/>
            <a:ext cx="6445407" cy="4955488"/>
          </a:xfrm>
          <a:ln w="57150">
            <a:solidFill>
              <a:srgbClr val="FFC000"/>
            </a:solidFill>
          </a:ln>
        </p:spPr>
        <p:txBody>
          <a:bodyPr>
            <a:normAutofit fontScale="92500"/>
          </a:bodyPr>
          <a:lstStyle/>
          <a:p>
            <a:r>
              <a:rPr lang="en-US" sz="1867" b="1" dirty="0">
                <a:solidFill>
                  <a:schemeClr val="accent6">
                    <a:lumMod val="50000"/>
                  </a:schemeClr>
                </a:solidFill>
              </a:rPr>
              <a:t>1. </a:t>
            </a:r>
            <a:r>
              <a:rPr lang="en-US" b="1" dirty="0">
                <a:solidFill>
                  <a:schemeClr val="accent6">
                    <a:lumMod val="50000"/>
                  </a:schemeClr>
                </a:solidFill>
              </a:rPr>
              <a:t>Clean Water Action, Southward of Newark, NJ</a:t>
            </a:r>
          </a:p>
          <a:p>
            <a:r>
              <a:rPr lang="en-US" b="1" dirty="0">
                <a:solidFill>
                  <a:schemeClr val="accent6">
                    <a:lumMod val="50000"/>
                  </a:schemeClr>
                </a:solidFill>
              </a:rPr>
              <a:t>2. Lowcountry Alliance for Model Communities, Charleston, SC</a:t>
            </a:r>
          </a:p>
          <a:p>
            <a:r>
              <a:rPr lang="en-US" b="1" dirty="0">
                <a:solidFill>
                  <a:schemeClr val="accent6">
                    <a:lumMod val="50000"/>
                  </a:schemeClr>
                </a:solidFill>
              </a:rPr>
              <a:t>4. Diesel Health Project, Kansas City, KS</a:t>
            </a:r>
          </a:p>
          <a:p>
            <a:r>
              <a:rPr lang="en-US" b="1" dirty="0">
                <a:solidFill>
                  <a:schemeClr val="accent6">
                    <a:lumMod val="50000"/>
                  </a:schemeClr>
                </a:solidFill>
              </a:rPr>
              <a:t>5. Citizens for a Sustainable Future, Tallahassee</a:t>
            </a:r>
          </a:p>
          <a:p>
            <a:r>
              <a:rPr lang="en-US" b="1" dirty="0">
                <a:solidFill>
                  <a:schemeClr val="accent6">
                    <a:lumMod val="50000"/>
                  </a:schemeClr>
                </a:solidFill>
              </a:rPr>
              <a:t>6. East Yard Communities for Environmental Justice, East and Southeast Los Angeles, Long Beach, CA</a:t>
            </a:r>
          </a:p>
          <a:p>
            <a:r>
              <a:rPr lang="en-US" b="1" dirty="0">
                <a:solidFill>
                  <a:schemeClr val="accent6">
                    <a:lumMod val="50000"/>
                  </a:schemeClr>
                </a:solidFill>
              </a:rPr>
              <a:t>7. </a:t>
            </a:r>
            <a:r>
              <a:rPr lang="en-US" b="1" dirty="0" err="1">
                <a:solidFill>
                  <a:schemeClr val="accent6">
                    <a:lumMod val="50000"/>
                  </a:schemeClr>
                </a:solidFill>
              </a:rPr>
              <a:t>Comite</a:t>
            </a:r>
            <a:r>
              <a:rPr lang="en-US" b="1" dirty="0">
                <a:solidFill>
                  <a:schemeClr val="accent6">
                    <a:lumMod val="50000"/>
                  </a:schemeClr>
                </a:solidFill>
              </a:rPr>
              <a:t> Civico del Valle, Brawley, CA</a:t>
            </a:r>
          </a:p>
          <a:p>
            <a:r>
              <a:rPr lang="en-US" b="1" dirty="0">
                <a:solidFill>
                  <a:schemeClr val="accent6">
                    <a:lumMod val="50000"/>
                  </a:schemeClr>
                </a:solidFill>
              </a:rPr>
              <a:t>8. New Jersey Environmental Justice Alliance, Newark, NJ</a:t>
            </a:r>
          </a:p>
          <a:p>
            <a:r>
              <a:rPr lang="en-US" b="1" dirty="0">
                <a:solidFill>
                  <a:schemeClr val="accent6">
                    <a:lumMod val="50000"/>
                  </a:schemeClr>
                </a:solidFill>
              </a:rPr>
              <a:t>9. </a:t>
            </a:r>
            <a:r>
              <a:rPr lang="en-US" b="1" dirty="0" err="1">
                <a:solidFill>
                  <a:schemeClr val="accent6">
                    <a:lumMod val="50000"/>
                  </a:schemeClr>
                </a:solidFill>
              </a:rPr>
              <a:t>lronbound</a:t>
            </a:r>
            <a:r>
              <a:rPr lang="en-US" b="1" dirty="0">
                <a:solidFill>
                  <a:schemeClr val="accent6">
                    <a:lumMod val="50000"/>
                  </a:schemeClr>
                </a:solidFill>
              </a:rPr>
              <a:t> Community Corporation, East of Newark, NJ</a:t>
            </a:r>
          </a:p>
          <a:p>
            <a:endParaRPr lang="en-US" dirty="0"/>
          </a:p>
        </p:txBody>
      </p:sp>
      <p:sp>
        <p:nvSpPr>
          <p:cNvPr id="74" name="Text Placeholder 73"/>
          <p:cNvSpPr>
            <a:spLocks noGrp="1"/>
          </p:cNvSpPr>
          <p:nvPr>
            <p:ph type="body" sz="quarter" idx="13"/>
          </p:nvPr>
        </p:nvSpPr>
        <p:spPr/>
        <p:txBody>
          <a:bodyPr/>
          <a:lstStyle/>
          <a:p>
            <a:r>
              <a:rPr lang="en-US" dirty="0">
                <a:solidFill>
                  <a:schemeClr val="tx1"/>
                </a:solidFill>
              </a:rPr>
              <a:t>Success Model: Port Communities B2H</a:t>
            </a:r>
          </a:p>
        </p:txBody>
      </p:sp>
      <p:sp>
        <p:nvSpPr>
          <p:cNvPr id="76" name="Footer Placeholder 75"/>
          <p:cNvSpPr>
            <a:spLocks noGrp="1"/>
          </p:cNvSpPr>
          <p:nvPr>
            <p:ph type="ftr" sz="quarter" idx="15"/>
          </p:nvPr>
        </p:nvSpPr>
        <p:spPr/>
        <p:txBody>
          <a:bodyPr/>
          <a:lstStyle/>
          <a:p>
            <a:r>
              <a:rPr lang="en-US"/>
              <a:t>Slide</a:t>
            </a:r>
            <a:endParaRPr lang="en-US" dirty="0"/>
          </a:p>
        </p:txBody>
      </p:sp>
      <p:sp>
        <p:nvSpPr>
          <p:cNvPr id="77" name="Slide Number Placeholder 76"/>
          <p:cNvSpPr>
            <a:spLocks noGrp="1"/>
          </p:cNvSpPr>
          <p:nvPr>
            <p:ph type="sldNum" sz="quarter" idx="16"/>
          </p:nvPr>
        </p:nvSpPr>
        <p:spPr/>
        <p:txBody>
          <a:bodyPr>
            <a:normAutofit fontScale="85000" lnSpcReduction="20000"/>
          </a:bodyPr>
          <a:lstStyle/>
          <a:p>
            <a:fld id="{4B9D052C-01CC-47F7-A98F-E879F63EC387}" type="slidenum">
              <a:rPr lang="en-US" smtClean="0"/>
              <a:pPr/>
              <a:t>14</a:t>
            </a:fld>
            <a:endParaRPr lang="en-US" dirty="0"/>
          </a:p>
        </p:txBody>
      </p:sp>
      <p:pic>
        <p:nvPicPr>
          <p:cNvPr id="2" name="Picture 1">
            <a:extLst>
              <a:ext uri="{FF2B5EF4-FFF2-40B4-BE49-F238E27FC236}">
                <a16:creationId xmlns:a16="http://schemas.microsoft.com/office/drawing/2014/main" id="{0BB2BBB2-5CBE-4C0A-A3FE-29A00A381425}"/>
              </a:ext>
            </a:extLst>
          </p:cNvPr>
          <p:cNvPicPr>
            <a:picLocks noChangeAspect="1"/>
          </p:cNvPicPr>
          <p:nvPr/>
        </p:nvPicPr>
        <p:blipFill>
          <a:blip r:embed="rId3"/>
          <a:stretch>
            <a:fillRect/>
          </a:stretch>
        </p:blipFill>
        <p:spPr>
          <a:xfrm>
            <a:off x="158595" y="1502978"/>
            <a:ext cx="5429407" cy="4853372"/>
          </a:xfrm>
          <a:prstGeom prst="rect">
            <a:avLst/>
          </a:prstGeom>
          <a:ln w="38100">
            <a:solidFill>
              <a:srgbClr val="FFC000"/>
            </a:solidFill>
          </a:ln>
        </p:spPr>
      </p:pic>
    </p:spTree>
    <p:extLst>
      <p:ext uri="{BB962C8B-B14F-4D97-AF65-F5344CB8AC3E}">
        <p14:creationId xmlns:p14="http://schemas.microsoft.com/office/powerpoint/2010/main" val="56372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963877"/>
            <a:ext cx="3494363" cy="4930246"/>
          </a:xfrm>
        </p:spPr>
        <p:txBody>
          <a:bodyPr>
            <a:normAutofit/>
          </a:bodyPr>
          <a:lstStyle/>
          <a:p>
            <a:pPr algn="r"/>
            <a:r>
              <a:rPr lang="en-US" dirty="0">
                <a:latin typeface="Arial" panose="020B0604020202020204" pitchFamily="34" charset="0"/>
                <a:cs typeface="Arial" panose="020B0604020202020204" pitchFamily="34" charset="0"/>
              </a:rPr>
              <a:t>BUILD Act Highlights for Communities</a:t>
            </a:r>
          </a:p>
        </p:txBody>
      </p:sp>
      <p:sp>
        <p:nvSpPr>
          <p:cNvPr id="4" name="Slide Number Placeholder 3"/>
          <p:cNvSpPr>
            <a:spLocks noGrp="1"/>
          </p:cNvSpPr>
          <p:nvPr>
            <p:ph type="sldNum" sz="quarter" idx="12"/>
          </p:nvPr>
        </p:nvSpPr>
        <p:spPr>
          <a:xfrm>
            <a:off x="10571517" y="6033483"/>
            <a:ext cx="782283" cy="365125"/>
          </a:xfrm>
        </p:spPr>
        <p:txBody>
          <a:bodyPr>
            <a:normAutofit/>
          </a:bodyPr>
          <a:lstStyle/>
          <a:p>
            <a:pPr>
              <a:spcAft>
                <a:spcPts val="600"/>
              </a:spcAft>
            </a:pPr>
            <a:fld id="{8BD3AD67-F6C0-40AB-AF6F-C4F15D811F6F}" type="slidenum">
              <a:rPr lang="en-US" sz="1050" smtClean="0">
                <a:solidFill>
                  <a:schemeClr val="tx1">
                    <a:alpha val="80000"/>
                  </a:schemeClr>
                </a:solidFill>
              </a:rPr>
              <a:pPr>
                <a:spcAft>
                  <a:spcPts val="600"/>
                </a:spcAft>
              </a:pPr>
              <a:t>15</a:t>
            </a:fld>
            <a:endParaRPr lang="en-US" sz="1050">
              <a:solidFill>
                <a:schemeClr val="tx1">
                  <a:alpha val="80000"/>
                </a:schemeClr>
              </a:solidFill>
            </a:endParaRPr>
          </a:p>
        </p:txBody>
      </p:sp>
      <p:sp>
        <p:nvSpPr>
          <p:cNvPr id="3" name="Content Placeholder 2"/>
          <p:cNvSpPr>
            <a:spLocks noGrp="1"/>
          </p:cNvSpPr>
          <p:nvPr>
            <p:ph sz="quarter" idx="1"/>
          </p:nvPr>
        </p:nvSpPr>
        <p:spPr>
          <a:xfrm>
            <a:off x="4807528" y="665018"/>
            <a:ext cx="7062908" cy="5652655"/>
          </a:xfrm>
        </p:spPr>
        <p:txBody>
          <a:bodyPr anchor="ctr">
            <a:normAutofit lnSpcReduction="10000"/>
          </a:bodyPr>
          <a:lstStyle/>
          <a:p>
            <a:pPr marL="0" indent="0">
              <a:buNone/>
            </a:pPr>
            <a:r>
              <a:rPr lang="en-US" sz="3900" b="1" dirty="0"/>
              <a:t>Funding </a:t>
            </a:r>
          </a:p>
          <a:p>
            <a:pPr marL="0" indent="0">
              <a:buNone/>
            </a:pPr>
            <a:endParaRPr lang="en-US" sz="2200" dirty="0"/>
          </a:p>
          <a:p>
            <a:pPr lvl="1"/>
            <a:r>
              <a:rPr lang="en-US" sz="2200" dirty="0"/>
              <a:t>$250 million annually authorized – $200M for EPA brownfields program; $50M annually for State brownfields programs</a:t>
            </a:r>
          </a:p>
          <a:p>
            <a:pPr lvl="1"/>
            <a:r>
              <a:rPr lang="en-US" sz="2200" dirty="0"/>
              <a:t>Bigger cleanup grants – Law allows EPA to increase Brownfields Cleanup Grants from $200,000 to $500,000 (or even $650,000 based on anticipated level of contamination, size of site, and ownership status) </a:t>
            </a:r>
          </a:p>
          <a:p>
            <a:pPr lvl="1"/>
            <a:r>
              <a:rPr lang="en-US" sz="2200" dirty="0"/>
              <a:t>Multipurpose grants – New Multipurpose Grant program created to allow inventory, assessment, planning and cleanup activities under one grant, which may be up to $1 million </a:t>
            </a:r>
          </a:p>
          <a:p>
            <a:pPr lvl="1"/>
            <a:r>
              <a:rPr lang="en-US" sz="2200" dirty="0"/>
              <a:t>Admin costs: Up to 5% of EPA grants may be used for recipients administrative costs</a:t>
            </a:r>
          </a:p>
        </p:txBody>
      </p:sp>
    </p:spTree>
    <p:extLst>
      <p:ext uri="{BB962C8B-B14F-4D97-AF65-F5344CB8AC3E}">
        <p14:creationId xmlns:p14="http://schemas.microsoft.com/office/powerpoint/2010/main" val="380298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838201" y="963507"/>
            <a:ext cx="3494363" cy="4930986"/>
          </a:xfrm>
        </p:spPr>
        <p:txBody>
          <a:bodyPr>
            <a:normAutofit/>
          </a:bodyPr>
          <a:lstStyle/>
          <a:p>
            <a:pPr algn="r"/>
            <a:r>
              <a:rPr lang="en-US" dirty="0">
                <a:latin typeface="Arial" panose="020B0604020202020204" pitchFamily="34" charset="0"/>
                <a:cs typeface="Arial" panose="020B0604020202020204" pitchFamily="34" charset="0"/>
              </a:rPr>
              <a:t>BUILD Act Highlights for Communities</a:t>
            </a:r>
            <a:endParaRPr lang="en-US" dirty="0"/>
          </a:p>
        </p:txBody>
      </p:sp>
      <p:sp>
        <p:nvSpPr>
          <p:cNvPr id="6" name="Content Placeholder 5"/>
          <p:cNvSpPr>
            <a:spLocks noGrp="1"/>
          </p:cNvSpPr>
          <p:nvPr>
            <p:ph sz="quarter" idx="1"/>
          </p:nvPr>
        </p:nvSpPr>
        <p:spPr>
          <a:xfrm>
            <a:off x="4976031" y="963511"/>
            <a:ext cx="6250940" cy="2304627"/>
          </a:xfrm>
        </p:spPr>
        <p:txBody>
          <a:bodyPr anchor="b">
            <a:normAutofit fontScale="92500" lnSpcReduction="20000"/>
          </a:bodyPr>
          <a:lstStyle/>
          <a:p>
            <a:pPr marL="0" indent="0">
              <a:buNone/>
            </a:pPr>
            <a:r>
              <a:rPr lang="en-US" sz="3500" b="1" dirty="0"/>
              <a:t>Brownfield Grants for Non-Profits </a:t>
            </a:r>
          </a:p>
          <a:p>
            <a:r>
              <a:rPr lang="en-US" sz="2000" dirty="0"/>
              <a:t>Definition of “eligible entity” for EPA brownfield grants changed to allow 501(c)(3) non-profit organizations to receive brownfield assessment, cleanup, RLF or multipurpose grants</a:t>
            </a:r>
          </a:p>
        </p:txBody>
      </p:sp>
      <p:sp>
        <p:nvSpPr>
          <p:cNvPr id="7" name="Content Placeholder 6"/>
          <p:cNvSpPr>
            <a:spLocks noGrp="1"/>
          </p:cNvSpPr>
          <p:nvPr>
            <p:ph sz="quarter" idx="2"/>
          </p:nvPr>
        </p:nvSpPr>
        <p:spPr>
          <a:xfrm>
            <a:off x="4976031" y="3589866"/>
            <a:ext cx="6250940" cy="2304628"/>
          </a:xfrm>
        </p:spPr>
        <p:txBody>
          <a:bodyPr>
            <a:normAutofit fontScale="92500" lnSpcReduction="20000"/>
          </a:bodyPr>
          <a:lstStyle/>
          <a:p>
            <a:pPr marL="0" indent="0">
              <a:buNone/>
            </a:pPr>
            <a:r>
              <a:rPr lang="en-US" sz="3500" b="1" dirty="0"/>
              <a:t>Petroleum Brownfields </a:t>
            </a:r>
          </a:p>
          <a:p>
            <a:r>
              <a:rPr lang="en-US" sz="2000" dirty="0"/>
              <a:t>Changes the definition of a petroleum site classified as a “brownfield” by dropping the requirement that EPA or the State determine that the petroleum site be “of relatively low risk, as compared with other petroleum-only sites in the State”, and slightly clarifies the requirement that the petroleum-only site have no viable PRP and will be addressed by a non-PRP </a:t>
            </a:r>
          </a:p>
        </p:txBody>
      </p:sp>
      <p:sp>
        <p:nvSpPr>
          <p:cNvPr id="4" name="Slide Number Placeholder 3"/>
          <p:cNvSpPr>
            <a:spLocks noGrp="1"/>
          </p:cNvSpPr>
          <p:nvPr>
            <p:ph type="sldNum" sz="quarter" idx="16"/>
          </p:nvPr>
        </p:nvSpPr>
        <p:spPr>
          <a:xfrm>
            <a:off x="10571517" y="6033483"/>
            <a:ext cx="782283" cy="365125"/>
          </a:xfrm>
          <a:prstGeom prst="ellipse">
            <a:avLst/>
          </a:prstGeom>
        </p:spPr>
        <p:txBody>
          <a:bodyPr>
            <a:normAutofit/>
          </a:bodyPr>
          <a:lstStyle/>
          <a:p>
            <a:pPr>
              <a:spcAft>
                <a:spcPts val="600"/>
              </a:spcAft>
            </a:pPr>
            <a:fld id="{8BD3AD67-F6C0-40AB-AF6F-C4F15D811F6F}" type="slidenum">
              <a:rPr lang="en-US" sz="1050" smtClean="0">
                <a:solidFill>
                  <a:schemeClr val="tx1">
                    <a:alpha val="80000"/>
                  </a:schemeClr>
                </a:solidFill>
              </a:rPr>
              <a:pPr>
                <a:spcAft>
                  <a:spcPts val="600"/>
                </a:spcAft>
              </a:pPr>
              <a:t>16</a:t>
            </a:fld>
            <a:endParaRPr lang="en-US" sz="1050">
              <a:solidFill>
                <a:schemeClr val="tx1">
                  <a:alpha val="80000"/>
                </a:schemeClr>
              </a:solidFill>
            </a:endParaRPr>
          </a:p>
        </p:txBody>
      </p:sp>
    </p:spTree>
    <p:extLst>
      <p:ext uri="{BB962C8B-B14F-4D97-AF65-F5344CB8AC3E}">
        <p14:creationId xmlns:p14="http://schemas.microsoft.com/office/powerpoint/2010/main" val="535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963877"/>
            <a:ext cx="3494363" cy="4930246"/>
          </a:xfrm>
        </p:spPr>
        <p:txBody>
          <a:bodyPr>
            <a:normAutofit/>
          </a:bodyPr>
          <a:lstStyle/>
          <a:p>
            <a:pPr algn="r"/>
            <a:r>
              <a:rPr lang="en-US" dirty="0">
                <a:latin typeface="Arial" panose="020B0604020202020204" pitchFamily="34" charset="0"/>
                <a:cs typeface="Arial" panose="020B0604020202020204" pitchFamily="34" charset="0"/>
              </a:rPr>
              <a:t>BUILD Act Highlights for Communities</a:t>
            </a:r>
            <a:endParaRPr lang="en-US" dirty="0"/>
          </a:p>
        </p:txBody>
      </p:sp>
      <p:sp>
        <p:nvSpPr>
          <p:cNvPr id="4" name="Slide Number Placeholder 3"/>
          <p:cNvSpPr>
            <a:spLocks noGrp="1"/>
          </p:cNvSpPr>
          <p:nvPr>
            <p:ph type="sldNum" sz="quarter" idx="12"/>
          </p:nvPr>
        </p:nvSpPr>
        <p:spPr>
          <a:xfrm>
            <a:off x="10571517" y="6033483"/>
            <a:ext cx="782283" cy="365125"/>
          </a:xfrm>
        </p:spPr>
        <p:txBody>
          <a:bodyPr>
            <a:normAutofit/>
          </a:bodyPr>
          <a:lstStyle/>
          <a:p>
            <a:pPr>
              <a:spcAft>
                <a:spcPts val="600"/>
              </a:spcAft>
            </a:pPr>
            <a:fld id="{8BD3AD67-F6C0-40AB-AF6F-C4F15D811F6F}" type="slidenum">
              <a:rPr lang="en-US" sz="1050" smtClean="0">
                <a:solidFill>
                  <a:schemeClr val="tx1">
                    <a:alpha val="80000"/>
                  </a:schemeClr>
                </a:solidFill>
              </a:rPr>
              <a:pPr>
                <a:spcAft>
                  <a:spcPts val="600"/>
                </a:spcAft>
              </a:pPr>
              <a:t>17</a:t>
            </a:fld>
            <a:endParaRPr lang="en-US" sz="1050">
              <a:solidFill>
                <a:schemeClr val="tx1">
                  <a:alpha val="80000"/>
                </a:schemeClr>
              </a:solidFill>
            </a:endParaRPr>
          </a:p>
        </p:txBody>
      </p:sp>
      <p:sp>
        <p:nvSpPr>
          <p:cNvPr id="3" name="Content Placeholder 2"/>
          <p:cNvSpPr>
            <a:spLocks noGrp="1"/>
          </p:cNvSpPr>
          <p:nvPr>
            <p:ph sz="quarter" idx="1"/>
          </p:nvPr>
        </p:nvSpPr>
        <p:spPr>
          <a:xfrm>
            <a:off x="4976034" y="320040"/>
            <a:ext cx="6894402" cy="6357851"/>
          </a:xfrm>
        </p:spPr>
        <p:txBody>
          <a:bodyPr anchor="t">
            <a:normAutofit/>
          </a:bodyPr>
          <a:lstStyle/>
          <a:p>
            <a:pPr marL="0" indent="0">
              <a:buNone/>
            </a:pPr>
            <a:r>
              <a:rPr lang="en-US" sz="3200" b="1" dirty="0"/>
              <a:t>New Support for Sustainable Communities Importance</a:t>
            </a:r>
          </a:p>
          <a:p>
            <a:pPr marL="0" indent="0">
              <a:buNone/>
            </a:pPr>
            <a:endParaRPr lang="en-US" sz="2400" dirty="0"/>
          </a:p>
          <a:p>
            <a:r>
              <a:rPr lang="en-US" sz="2400" dirty="0"/>
              <a:t> Allows U.S. EPA to provide up to $1.5 million annually for grants, up to $20,000, to brownfields support to small, rural and disadvantaged communities </a:t>
            </a:r>
          </a:p>
          <a:p>
            <a:r>
              <a:rPr lang="en-US" sz="2400" dirty="0"/>
              <a:t>Allows States &amp; Tribes to use their EPA funding to assist small, rural and disadvantaged communities</a:t>
            </a:r>
          </a:p>
          <a:p>
            <a:pPr lvl="1"/>
            <a:r>
              <a:rPr lang="en-US" dirty="0"/>
              <a:t>“Small” = Less than 15,000 population; “Disadvantaged” = Annual median household income </a:t>
            </a:r>
          </a:p>
        </p:txBody>
      </p:sp>
    </p:spTree>
    <p:extLst>
      <p:ext uri="{BB962C8B-B14F-4D97-AF65-F5344CB8AC3E}">
        <p14:creationId xmlns:p14="http://schemas.microsoft.com/office/powerpoint/2010/main" val="1958823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963877"/>
            <a:ext cx="3494363" cy="4930246"/>
          </a:xfrm>
        </p:spPr>
        <p:txBody>
          <a:bodyPr>
            <a:normAutofit/>
          </a:bodyPr>
          <a:lstStyle/>
          <a:p>
            <a:pPr algn="r"/>
            <a:r>
              <a:rPr lang="en-US" dirty="0">
                <a:latin typeface="Arial" panose="020B0604020202020204" pitchFamily="34" charset="0"/>
                <a:cs typeface="Arial" panose="020B0604020202020204" pitchFamily="34" charset="0"/>
              </a:rPr>
              <a:t>BUILD Act Highlights for Communities</a:t>
            </a:r>
            <a:endParaRPr lang="en-US" dirty="0"/>
          </a:p>
        </p:txBody>
      </p:sp>
      <p:sp>
        <p:nvSpPr>
          <p:cNvPr id="4" name="Slide Number Placeholder 3"/>
          <p:cNvSpPr>
            <a:spLocks noGrp="1"/>
          </p:cNvSpPr>
          <p:nvPr>
            <p:ph type="sldNum" sz="quarter" idx="12"/>
          </p:nvPr>
        </p:nvSpPr>
        <p:spPr>
          <a:xfrm>
            <a:off x="10571517" y="6033483"/>
            <a:ext cx="782283" cy="365125"/>
          </a:xfrm>
        </p:spPr>
        <p:txBody>
          <a:bodyPr>
            <a:normAutofit/>
          </a:bodyPr>
          <a:lstStyle/>
          <a:p>
            <a:pPr>
              <a:spcAft>
                <a:spcPts val="600"/>
              </a:spcAft>
            </a:pPr>
            <a:fld id="{8BD3AD67-F6C0-40AB-AF6F-C4F15D811F6F}" type="slidenum">
              <a:rPr lang="en-US" sz="1050" smtClean="0">
                <a:solidFill>
                  <a:schemeClr val="tx1">
                    <a:alpha val="80000"/>
                  </a:schemeClr>
                </a:solidFill>
              </a:rPr>
              <a:pPr>
                <a:spcAft>
                  <a:spcPts val="600"/>
                </a:spcAft>
              </a:pPr>
              <a:t>18</a:t>
            </a:fld>
            <a:endParaRPr lang="en-US" sz="1050">
              <a:solidFill>
                <a:schemeClr val="tx1">
                  <a:alpha val="80000"/>
                </a:schemeClr>
              </a:solidFill>
            </a:endParaRPr>
          </a:p>
        </p:txBody>
      </p:sp>
      <p:sp>
        <p:nvSpPr>
          <p:cNvPr id="3" name="Content Placeholder 2"/>
          <p:cNvSpPr>
            <a:spLocks noGrp="1"/>
          </p:cNvSpPr>
          <p:nvPr>
            <p:ph sz="quarter" idx="1"/>
          </p:nvPr>
        </p:nvSpPr>
        <p:spPr>
          <a:xfrm>
            <a:off x="4976034" y="320040"/>
            <a:ext cx="6744911" cy="6066905"/>
          </a:xfrm>
        </p:spPr>
        <p:txBody>
          <a:bodyPr anchor="ctr">
            <a:normAutofit/>
          </a:bodyPr>
          <a:lstStyle/>
          <a:p>
            <a:pPr marL="0" indent="0">
              <a:buNone/>
            </a:pPr>
            <a:r>
              <a:rPr lang="en-US" sz="3600" b="1" dirty="0"/>
              <a:t>Liability Protections </a:t>
            </a:r>
          </a:p>
          <a:p>
            <a:pPr marL="0" indent="0">
              <a:buNone/>
            </a:pPr>
            <a:endParaRPr lang="en-US" sz="3600" dirty="0"/>
          </a:p>
          <a:p>
            <a:pPr marL="0" indent="0">
              <a:buNone/>
            </a:pPr>
            <a:endParaRPr lang="en-US" sz="2000" dirty="0"/>
          </a:p>
          <a:p>
            <a:r>
              <a:rPr lang="en-US" sz="2000" dirty="0"/>
              <a:t>Local government acquisition – New clarity on local government sovereign acquisition of sites by seizure, law enforcement tax foreclosure, abandonment, bankruptcy, or other local functions – takes out confusing word “involuntary” </a:t>
            </a:r>
          </a:p>
          <a:p>
            <a:r>
              <a:rPr lang="en-US" sz="2000" dirty="0"/>
              <a:t>Publicly-owned sites acquired before 2002 – Localities can receive EPA grants for sites acquired before 2002, even if BFPP status for brownfield site ownership is not shown, as long as locality did not “cause or contribute” to a pollution release </a:t>
            </a:r>
          </a:p>
          <a:p>
            <a:r>
              <a:rPr lang="en-US" sz="2000" dirty="0"/>
              <a:t>Liability protections for leaseholders</a:t>
            </a:r>
          </a:p>
          <a:p>
            <a:r>
              <a:rPr lang="en-US" sz="2000" dirty="0"/>
              <a:t> Protection for Alaskan Natives – Removes liability for Alaskan villages or corporations who received a contaminated site from U.S. government</a:t>
            </a:r>
          </a:p>
        </p:txBody>
      </p:sp>
    </p:spTree>
    <p:extLst>
      <p:ext uri="{BB962C8B-B14F-4D97-AF65-F5344CB8AC3E}">
        <p14:creationId xmlns:p14="http://schemas.microsoft.com/office/powerpoint/2010/main" val="69848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963877"/>
            <a:ext cx="3494363" cy="4930246"/>
          </a:xfrm>
        </p:spPr>
        <p:txBody>
          <a:bodyPr>
            <a:normAutofit/>
          </a:bodyPr>
          <a:lstStyle/>
          <a:p>
            <a:pPr algn="r"/>
            <a:r>
              <a:rPr lang="en-US" dirty="0">
                <a:latin typeface="Arial" panose="020B0604020202020204" pitchFamily="34" charset="0"/>
                <a:cs typeface="Arial" panose="020B0604020202020204" pitchFamily="34" charset="0"/>
              </a:rPr>
              <a:t>BUILD Act Highlights for Communities</a:t>
            </a:r>
            <a:endParaRPr lang="en-US" dirty="0"/>
          </a:p>
        </p:txBody>
      </p:sp>
      <p:sp>
        <p:nvSpPr>
          <p:cNvPr id="3" name="Content Placeholder 2"/>
          <p:cNvSpPr>
            <a:spLocks noGrp="1"/>
          </p:cNvSpPr>
          <p:nvPr>
            <p:ph sz="quarter" idx="1"/>
          </p:nvPr>
        </p:nvSpPr>
        <p:spPr>
          <a:xfrm>
            <a:off x="4749803" y="320040"/>
            <a:ext cx="7120636" cy="6118860"/>
          </a:xfrm>
        </p:spPr>
        <p:txBody>
          <a:bodyPr anchor="t">
            <a:normAutofit/>
          </a:bodyPr>
          <a:lstStyle/>
          <a:p>
            <a:pPr marL="0" indent="0">
              <a:buNone/>
            </a:pPr>
            <a:r>
              <a:rPr lang="en-US" sz="3600" b="1" dirty="0">
                <a:latin typeface="+mj-lt"/>
                <a:cs typeface="Arial" panose="020B0604020202020204" pitchFamily="34" charset="0"/>
              </a:rPr>
              <a:t>Implementation by U.S. EPA </a:t>
            </a:r>
          </a:p>
          <a:p>
            <a:pPr marL="0" indent="0">
              <a:buNone/>
            </a:pPr>
            <a:endParaRPr lang="en-US" sz="1400" b="1" u="sng" dirty="0">
              <a:latin typeface="Arial" panose="020B0604020202020204" pitchFamily="34" charset="0"/>
              <a:cs typeface="Arial" panose="020B0604020202020204" pitchFamily="34" charset="0"/>
            </a:endParaRPr>
          </a:p>
          <a:p>
            <a:pPr marL="0" indent="0">
              <a:buNone/>
            </a:pPr>
            <a:endParaRPr lang="en-US" sz="1400" b="1" u="sng"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Mandatory statutory provisions:</a:t>
            </a:r>
          </a:p>
          <a:p>
            <a:r>
              <a:rPr lang="en-US" sz="2000" b="1" dirty="0">
                <a:latin typeface="Arial" panose="020B0604020202020204" pitchFamily="34" charset="0"/>
                <a:cs typeface="Arial" panose="020B0604020202020204" pitchFamily="34" charset="0"/>
              </a:rPr>
              <a:t>Implementation of provisions on government acquisition </a:t>
            </a:r>
          </a:p>
          <a:p>
            <a:r>
              <a:rPr lang="en-US" sz="2000" b="1" dirty="0">
                <a:latin typeface="Arial" panose="020B0604020202020204" pitchFamily="34" charset="0"/>
                <a:cs typeface="Arial" panose="020B0604020202020204" pitchFamily="34" charset="0"/>
              </a:rPr>
              <a:t>Alaska Native acquisition </a:t>
            </a:r>
          </a:p>
          <a:p>
            <a:r>
              <a:rPr lang="en-US" sz="2000" b="1" dirty="0">
                <a:latin typeface="Arial" panose="020B0604020202020204" pitchFamily="34" charset="0"/>
                <a:cs typeface="Arial" panose="020B0604020202020204" pitchFamily="34" charset="0"/>
              </a:rPr>
              <a:t>Petroleum Brownfields definition </a:t>
            </a:r>
          </a:p>
          <a:p>
            <a:r>
              <a:rPr lang="en-US" sz="2000" b="1" dirty="0">
                <a:latin typeface="Arial" panose="020B0604020202020204" pitchFamily="34" charset="0"/>
                <a:cs typeface="Arial" panose="020B0604020202020204" pitchFamily="34" charset="0"/>
              </a:rPr>
              <a:t>Lease prospective purchaser provisions</a:t>
            </a:r>
          </a:p>
          <a:p>
            <a:r>
              <a:rPr lang="en-US" sz="2000" b="1" dirty="0">
                <a:latin typeface="Arial" panose="020B0604020202020204" pitchFamily="34" charset="0"/>
                <a:cs typeface="Arial" panose="020B0604020202020204" pitchFamily="34" charset="0"/>
              </a:rPr>
              <a:t>Expanded eligibility for non-profit organizations </a:t>
            </a:r>
          </a:p>
          <a:p>
            <a:r>
              <a:rPr lang="en-US" sz="2000" b="1" dirty="0">
                <a:latin typeface="Arial" panose="020B0604020202020204" pitchFamily="34" charset="0"/>
                <a:cs typeface="Arial" panose="020B0604020202020204" pitchFamily="34" charset="0"/>
              </a:rPr>
              <a:t>Treatment of certain publicly-owned brownfield sites </a:t>
            </a:r>
          </a:p>
          <a:p>
            <a:r>
              <a:rPr lang="en-US" sz="2000" b="1" dirty="0">
                <a:latin typeface="Arial" panose="020B0604020202020204" pitchFamily="34" charset="0"/>
                <a:cs typeface="Arial" panose="020B0604020202020204" pitchFamily="34" charset="0"/>
              </a:rPr>
              <a:t>New grant criteria for waterfront &amp; energy brownfields</a:t>
            </a:r>
          </a:p>
          <a:p>
            <a:r>
              <a:rPr lang="en-US" sz="2000" b="1" dirty="0">
                <a:latin typeface="Arial" panose="020B0604020202020204" pitchFamily="34" charset="0"/>
                <a:cs typeface="Arial" panose="020B0604020202020204" pitchFamily="34" charset="0"/>
              </a:rPr>
              <a:t>Administrative costs for brownfield grantees </a:t>
            </a:r>
          </a:p>
          <a:p>
            <a:r>
              <a:rPr lang="en-US" sz="2000" b="1" dirty="0">
                <a:latin typeface="Arial" panose="020B0604020202020204" pitchFamily="34" charset="0"/>
                <a:cs typeface="Arial" panose="020B0604020202020204" pitchFamily="34" charset="0"/>
              </a:rPr>
              <a:t>Establishment of Multipurpose Brownfields grant program </a:t>
            </a:r>
          </a:p>
        </p:txBody>
      </p:sp>
    </p:spTree>
    <p:extLst>
      <p:ext uri="{BB962C8B-B14F-4D97-AF65-F5344CB8AC3E}">
        <p14:creationId xmlns:p14="http://schemas.microsoft.com/office/powerpoint/2010/main" val="1314116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5"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1" y="811161"/>
            <a:ext cx="3335595" cy="5403370"/>
          </a:xfrm>
        </p:spPr>
        <p:txBody>
          <a:bodyPr>
            <a:normAutofit/>
          </a:bodyPr>
          <a:lstStyle/>
          <a:p>
            <a:r>
              <a:rPr lang="en-US" b="1" dirty="0">
                <a:solidFill>
                  <a:srgbClr val="FFFFFF"/>
                </a:solidFill>
                <a:latin typeface="Arial" panose="020B0604020202020204" pitchFamily="34" charset="0"/>
                <a:cs typeface="Arial" panose="020B0604020202020204" pitchFamily="34" charset="0"/>
              </a:rPr>
              <a:t>Meet the Disaster- B2H Presenters</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652858149"/>
              </p:ext>
            </p:extLst>
          </p:nvPr>
        </p:nvGraphicFramePr>
        <p:xfrm>
          <a:off x="5459413" y="642941"/>
          <a:ext cx="6089651"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2470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963877"/>
            <a:ext cx="3494363" cy="4930246"/>
          </a:xfrm>
        </p:spPr>
        <p:txBody>
          <a:bodyPr>
            <a:normAutofit/>
          </a:bodyPr>
          <a:lstStyle/>
          <a:p>
            <a:pPr algn="r"/>
            <a:r>
              <a:rPr lang="en-US" dirty="0">
                <a:latin typeface="Arial" panose="020B0604020202020204" pitchFamily="34" charset="0"/>
                <a:cs typeface="Arial" panose="020B0604020202020204" pitchFamily="34" charset="0"/>
              </a:rPr>
              <a:t>BUILD Act Highlights for Communities</a:t>
            </a:r>
            <a:endParaRPr lang="en-US" dirty="0"/>
          </a:p>
        </p:txBody>
      </p:sp>
      <p:sp>
        <p:nvSpPr>
          <p:cNvPr id="3" name="Content Placeholder 2"/>
          <p:cNvSpPr>
            <a:spLocks noGrp="1"/>
          </p:cNvSpPr>
          <p:nvPr>
            <p:ph sz="quarter" idx="1"/>
          </p:nvPr>
        </p:nvSpPr>
        <p:spPr>
          <a:xfrm>
            <a:off x="4749803" y="320040"/>
            <a:ext cx="7120636" cy="6118860"/>
          </a:xfrm>
        </p:spPr>
        <p:txBody>
          <a:bodyPr anchor="t">
            <a:normAutofit/>
          </a:bodyPr>
          <a:lstStyle/>
          <a:p>
            <a:pPr marL="0" indent="0">
              <a:buNone/>
            </a:pPr>
            <a:r>
              <a:rPr lang="en-US" sz="3600" b="1" dirty="0">
                <a:latin typeface="+mj-lt"/>
                <a:cs typeface="Arial" panose="020B0604020202020204" pitchFamily="34" charset="0"/>
              </a:rPr>
              <a:t>EPA Discretion</a:t>
            </a:r>
          </a:p>
          <a:p>
            <a:pPr marL="0" indent="0">
              <a:buNone/>
            </a:pPr>
            <a:endParaRPr lang="en-US" sz="1400" b="1" dirty="0">
              <a:latin typeface="Arial" panose="020B0604020202020204" pitchFamily="34" charset="0"/>
              <a:cs typeface="Arial" panose="020B0604020202020204" pitchFamily="34" charset="0"/>
            </a:endParaRPr>
          </a:p>
          <a:p>
            <a:pPr marL="0" indent="0">
              <a:buNone/>
            </a:pPr>
            <a:endParaRPr lang="en-US" sz="1400" b="1" dirty="0">
              <a:latin typeface="Arial" panose="020B0604020202020204" pitchFamily="34" charset="0"/>
              <a:cs typeface="Arial" panose="020B0604020202020204" pitchFamily="34" charset="0"/>
            </a:endParaRPr>
          </a:p>
          <a:p>
            <a:pPr marL="0" indent="0">
              <a:buNone/>
            </a:pPr>
            <a:endParaRPr lang="en-US" sz="14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How large Cleanup grants will be up to limits of $500,000 or $650,000 with waiver </a:t>
            </a:r>
          </a:p>
          <a:p>
            <a:r>
              <a:rPr lang="en-US" sz="2000" b="1" dirty="0">
                <a:latin typeface="Arial" panose="020B0604020202020204" pitchFamily="34" charset="0"/>
                <a:cs typeface="Arial" panose="020B0604020202020204" pitchFamily="34" charset="0"/>
              </a:rPr>
              <a:t>How large Multipurpose grants will be up to $1 million </a:t>
            </a:r>
          </a:p>
          <a:p>
            <a:r>
              <a:rPr lang="en-US" sz="2000" b="1" dirty="0">
                <a:latin typeface="Arial" panose="020B0604020202020204" pitchFamily="34" charset="0"/>
                <a:cs typeface="Arial" panose="020B0604020202020204" pitchFamily="34" charset="0"/>
              </a:rPr>
              <a:t>How to establish &amp; fund the technical assistance program for small/rural/disadvantaged communities- States have discretion on whether to use their EPA funding to support assistance for such communities</a:t>
            </a:r>
          </a:p>
          <a:p>
            <a:r>
              <a:rPr lang="en-US" sz="2000" b="1" dirty="0">
                <a:latin typeface="Arial" panose="020B0604020202020204" pitchFamily="34" charset="0"/>
                <a:cs typeface="Arial" panose="020B0604020202020204" pitchFamily="34" charset="0"/>
              </a:rPr>
              <a:t>Gathering Public Input on Program</a:t>
            </a:r>
          </a:p>
          <a:p>
            <a:r>
              <a:rPr lang="en-US" sz="2000" b="1" dirty="0">
                <a:latin typeface="Arial" panose="020B0604020202020204" pitchFamily="34" charset="0"/>
                <a:cs typeface="Arial" panose="020B0604020202020204" pitchFamily="34" charset="0"/>
              </a:rPr>
              <a:t>Timing for FY2019 implementation &amp; grants</a:t>
            </a:r>
          </a:p>
        </p:txBody>
      </p:sp>
    </p:spTree>
    <p:extLst>
      <p:ext uri="{BB962C8B-B14F-4D97-AF65-F5344CB8AC3E}">
        <p14:creationId xmlns:p14="http://schemas.microsoft.com/office/powerpoint/2010/main" val="412436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12"/>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12"/>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5529888"/>
            <a:ext cx="7719381" cy="1096331"/>
          </a:xfrm>
        </p:spPr>
        <p:txBody>
          <a:bodyPr>
            <a:normAutofit/>
          </a:bodyPr>
          <a:lstStyle/>
          <a:p>
            <a:r>
              <a:rPr lang="en-US" sz="4100" b="1" dirty="0">
                <a:latin typeface="Arial" panose="020B0604020202020204" pitchFamily="34" charset="0"/>
                <a:cs typeface="Arial" panose="020B0604020202020204" pitchFamily="34" charset="0"/>
              </a:rPr>
              <a:t>Disaster-B2H: Getting Started</a:t>
            </a:r>
          </a:p>
        </p:txBody>
      </p:sp>
      <p:sp>
        <p:nvSpPr>
          <p:cNvPr id="3" name="Slide Number Placeholder 2"/>
          <p:cNvSpPr>
            <a:spLocks noGrp="1"/>
          </p:cNvSpPr>
          <p:nvPr>
            <p:ph type="sldNum" sz="quarter" idx="12"/>
          </p:nvPr>
        </p:nvSpPr>
        <p:spPr>
          <a:xfrm>
            <a:off x="10198280" y="6261094"/>
            <a:ext cx="1344477" cy="365125"/>
          </a:xfrm>
        </p:spPr>
        <p:txBody>
          <a:bodyPr>
            <a:normAutofit/>
          </a:bodyPr>
          <a:lstStyle/>
          <a:p>
            <a:pPr>
              <a:spcAft>
                <a:spcPts val="600"/>
              </a:spcAft>
            </a:pPr>
            <a:fld id="{8BD3AD67-F6C0-40AB-AF6F-C4F15D811F6F}" type="slidenum">
              <a:rPr lang="en-US" smtClean="0">
                <a:solidFill>
                  <a:schemeClr val="bg1">
                    <a:alpha val="80000"/>
                  </a:schemeClr>
                </a:solidFill>
              </a:rPr>
              <a:pPr>
                <a:spcAft>
                  <a:spcPts val="600"/>
                </a:spcAft>
              </a:pPr>
              <a:t>21</a:t>
            </a:fld>
            <a:endParaRPr lang="en-US">
              <a:solidFill>
                <a:schemeClr val="bg1">
                  <a:alpha val="80000"/>
                </a:schemeClr>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855024586"/>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0614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65B4C8C-34CB-4871-A2A4-D3A4B838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F49314-34CA-49F7-B857-CFA8666AA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53400" y="819151"/>
            <a:ext cx="3200400" cy="4718048"/>
          </a:xfrm>
        </p:spPr>
        <p:txBody>
          <a:bodyPr>
            <a:normAutofit/>
          </a:bodyPr>
          <a:lstStyle/>
          <a:p>
            <a:r>
              <a:rPr lang="en-US" b="1" dirty="0">
                <a:latin typeface="Arial" panose="020B0604020202020204" pitchFamily="34" charset="0"/>
                <a:cs typeface="Arial" panose="020B0604020202020204" pitchFamily="34" charset="0"/>
              </a:rPr>
              <a:t>Disaster-B2H:</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Capturing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Assets</a:t>
            </a:r>
            <a:br>
              <a:rPr lang="en-US" dirty="0"/>
            </a:br>
            <a:endParaRPr lang="en-US" dirty="0"/>
          </a:p>
        </p:txBody>
      </p:sp>
      <p:sp>
        <p:nvSpPr>
          <p:cNvPr id="4" name="Slide Number Placeholder 3"/>
          <p:cNvSpPr>
            <a:spLocks noGrp="1"/>
          </p:cNvSpPr>
          <p:nvPr>
            <p:ph type="sldNum" sz="quarter" idx="12"/>
          </p:nvPr>
        </p:nvSpPr>
        <p:spPr>
          <a:xfrm>
            <a:off x="10610851" y="6356354"/>
            <a:ext cx="742951" cy="365125"/>
          </a:xfrm>
        </p:spPr>
        <p:txBody>
          <a:bodyPr>
            <a:normAutofit/>
          </a:bodyPr>
          <a:lstStyle/>
          <a:p>
            <a:pPr>
              <a:spcAft>
                <a:spcPts val="600"/>
              </a:spcAft>
            </a:pPr>
            <a:fld id="{8BD3AD67-F6C0-40AB-AF6F-C4F15D811F6F}" type="slidenum">
              <a:rPr lang="en-US" smtClean="0"/>
              <a:pPr>
                <a:spcAft>
                  <a:spcPts val="600"/>
                </a:spcAft>
              </a:pPr>
              <a:t>22</a:t>
            </a:fld>
            <a:endParaRPr lang="en-US"/>
          </a:p>
        </p:txBody>
      </p:sp>
      <p:graphicFrame>
        <p:nvGraphicFramePr>
          <p:cNvPr id="6" name="Content Placeholder 2">
            <a:extLst>
              <a:ext uri="{FF2B5EF4-FFF2-40B4-BE49-F238E27FC236}">
                <a16:creationId xmlns:a16="http://schemas.microsoft.com/office/drawing/2014/main" id="{F6558637-5A8F-4A39-9E11-F2D3165376DC}"/>
              </a:ext>
            </a:extLst>
          </p:cNvPr>
          <p:cNvGraphicFramePr>
            <a:graphicFrameLocks noGrp="1"/>
          </p:cNvGraphicFramePr>
          <p:nvPr>
            <p:ph sz="quarter" idx="1"/>
            <p:extLst>
              <p:ext uri="{D42A27DB-BD31-4B8C-83A1-F6EECF244321}">
                <p14:modId xmlns:p14="http://schemas.microsoft.com/office/powerpoint/2010/main" val="2134461158"/>
              </p:ext>
            </p:extLst>
          </p:nvPr>
        </p:nvGraphicFramePr>
        <p:xfrm>
          <a:off x="114302" y="114304"/>
          <a:ext cx="7200900" cy="6607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0240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2" y="241300"/>
            <a:ext cx="12103100" cy="765902"/>
          </a:xfrm>
          <a:solidFill>
            <a:schemeClr val="accent3">
              <a:lumMod val="40000"/>
              <a:lumOff val="60000"/>
            </a:schemeClr>
          </a:solidFill>
        </p:spPr>
        <p:txBody>
          <a:bodyPr>
            <a:normAutofit/>
          </a:bodyPr>
          <a:lstStyle/>
          <a:p>
            <a:pPr algn="ctr"/>
            <a:r>
              <a:rPr lang="en-US" sz="4000" b="1" dirty="0">
                <a:latin typeface="Arial" panose="020B0604020202020204" pitchFamily="34" charset="0"/>
                <a:cs typeface="Arial" panose="020B0604020202020204" pitchFamily="34" charset="0"/>
              </a:rPr>
              <a:t>Disaster B2H: Ready to Launch</a:t>
            </a:r>
            <a:endParaRPr lang="en-US" b="1" dirty="0">
              <a:latin typeface="+mn-lt"/>
            </a:endParaRPr>
          </a:p>
        </p:txBody>
      </p:sp>
      <p:sp>
        <p:nvSpPr>
          <p:cNvPr id="3" name="Slide Number Placeholder 2"/>
          <p:cNvSpPr>
            <a:spLocks noGrp="1"/>
          </p:cNvSpPr>
          <p:nvPr>
            <p:ph type="sldNum" sz="quarter" idx="12"/>
          </p:nvPr>
        </p:nvSpPr>
        <p:spPr/>
        <p:txBody>
          <a:bodyPr>
            <a:normAutofit fontScale="85000" lnSpcReduction="20000"/>
          </a:bodyPr>
          <a:lstStyle/>
          <a:p>
            <a:fld id="{8BD3AD67-F6C0-40AB-AF6F-C4F15D811F6F}" type="slidenum">
              <a:rPr lang="en-US" smtClean="0"/>
              <a:t>23</a:t>
            </a:fld>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737515668"/>
              </p:ext>
            </p:extLst>
          </p:nvPr>
        </p:nvGraphicFramePr>
        <p:xfrm>
          <a:off x="88900" y="2371352"/>
          <a:ext cx="11673955" cy="4279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Callout 5"/>
          <p:cNvSpPr/>
          <p:nvPr/>
        </p:nvSpPr>
        <p:spPr>
          <a:xfrm>
            <a:off x="199736" y="1909031"/>
            <a:ext cx="2311400" cy="1019150"/>
          </a:xfrm>
          <a:prstGeom prst="wedgeEllipseCallout">
            <a:avLst>
              <a:gd name="adj1" fmla="val 11181"/>
              <a:gd name="adj2" fmla="val 124468"/>
            </a:avLst>
          </a:prstGeom>
          <a:solidFill>
            <a:srgbClr val="00B0F0"/>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Engagement</a:t>
            </a:r>
          </a:p>
        </p:txBody>
      </p:sp>
      <p:sp>
        <p:nvSpPr>
          <p:cNvPr id="7" name="Oval Callout 6"/>
          <p:cNvSpPr/>
          <p:nvPr/>
        </p:nvSpPr>
        <p:spPr>
          <a:xfrm>
            <a:off x="6417007" y="1901045"/>
            <a:ext cx="2150280" cy="1140545"/>
          </a:xfrm>
          <a:prstGeom prst="wedgeEllipseCallout">
            <a:avLst>
              <a:gd name="adj1" fmla="val 30779"/>
              <a:gd name="adj2" fmla="val 108586"/>
            </a:avLst>
          </a:prstGeom>
          <a:solidFill>
            <a:srgbClr val="00B0F0"/>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Healthfields</a:t>
            </a:r>
            <a:endParaRPr lang="en-US" sz="2000" b="1" dirty="0"/>
          </a:p>
        </p:txBody>
      </p:sp>
      <p:sp>
        <p:nvSpPr>
          <p:cNvPr id="8" name="Oval Callout 7"/>
          <p:cNvSpPr/>
          <p:nvPr/>
        </p:nvSpPr>
        <p:spPr>
          <a:xfrm>
            <a:off x="3022602" y="1856234"/>
            <a:ext cx="2552700" cy="1066404"/>
          </a:xfrm>
          <a:prstGeom prst="wedgeEllipseCallout">
            <a:avLst>
              <a:gd name="adj1" fmla="val 21422"/>
              <a:gd name="adj2" fmla="val 119710"/>
            </a:avLst>
          </a:prstGeom>
          <a:solidFill>
            <a:srgbClr val="00B0F0"/>
          </a:solidFill>
          <a:ln>
            <a:solidFill>
              <a:srgbClr val="00B0F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Brownfields</a:t>
            </a:r>
          </a:p>
        </p:txBody>
      </p:sp>
    </p:spTree>
    <p:extLst>
      <p:ext uri="{BB962C8B-B14F-4D97-AF65-F5344CB8AC3E}">
        <p14:creationId xmlns:p14="http://schemas.microsoft.com/office/powerpoint/2010/main" val="2478850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25" y="1409107"/>
            <a:ext cx="8983489" cy="1000978"/>
          </a:xfrm>
        </p:spPr>
        <p:txBody>
          <a:bodyPr>
            <a:normAutofit/>
          </a:bodyPr>
          <a:lstStyle/>
          <a:p>
            <a:r>
              <a:rPr lang="en-US" sz="4000" b="1" dirty="0"/>
              <a:t>More Information and Resources </a:t>
            </a:r>
          </a:p>
        </p:txBody>
      </p:sp>
      <p:sp>
        <p:nvSpPr>
          <p:cNvPr id="4" name="Slide Number Placeholder 3"/>
          <p:cNvSpPr>
            <a:spLocks noGrp="1"/>
          </p:cNvSpPr>
          <p:nvPr>
            <p:ph type="sldNum" sz="quarter" idx="12"/>
          </p:nvPr>
        </p:nvSpPr>
        <p:spPr/>
        <p:txBody>
          <a:bodyPr>
            <a:normAutofit fontScale="85000" lnSpcReduction="20000"/>
          </a:bodyPr>
          <a:lstStyle/>
          <a:p>
            <a:fld id="{4FAB73BC-B049-4115-A692-8D63A059BFB8}" type="slidenum">
              <a:rPr lang="en-US" smtClean="0"/>
              <a:pPr/>
              <a:t>24</a:t>
            </a:fld>
            <a:endParaRPr lang="en-US" dirty="0"/>
          </a:p>
        </p:txBody>
      </p:sp>
      <p:sp>
        <p:nvSpPr>
          <p:cNvPr id="3" name="Content Placeholder 2"/>
          <p:cNvSpPr>
            <a:spLocks noGrp="1"/>
          </p:cNvSpPr>
          <p:nvPr>
            <p:ph sz="quarter" idx="1"/>
          </p:nvPr>
        </p:nvSpPr>
        <p:spPr>
          <a:xfrm>
            <a:off x="1600755" y="2535450"/>
            <a:ext cx="10286447" cy="3554457"/>
          </a:xfrm>
        </p:spPr>
        <p:txBody>
          <a:bodyPr>
            <a:normAutofit fontScale="92500"/>
          </a:bodyPr>
          <a:lstStyle/>
          <a:p>
            <a:r>
              <a:rPr lang="en-US" sz="2400" b="1" dirty="0">
                <a:solidFill>
                  <a:schemeClr val="accent2"/>
                </a:solidFill>
                <a:hlinkClick r:id="rId2"/>
              </a:rPr>
              <a:t>Rural Environmental Justice Resource Collection </a:t>
            </a:r>
            <a:r>
              <a:rPr lang="en-US" sz="2400" b="1" dirty="0">
                <a:solidFill>
                  <a:schemeClr val="tx2"/>
                </a:solidFill>
              </a:rPr>
              <a:t>(USDA’s website)</a:t>
            </a:r>
          </a:p>
          <a:p>
            <a:r>
              <a:rPr lang="en-US" sz="2400" b="1" u="sng" dirty="0">
                <a:solidFill>
                  <a:schemeClr val="tx2"/>
                </a:solidFill>
                <a:hlinkClick r:id="rId3"/>
              </a:rPr>
              <a:t>Brownfields to </a:t>
            </a:r>
            <a:r>
              <a:rPr lang="en-US" sz="2400" b="1" u="sng" dirty="0" err="1">
                <a:solidFill>
                  <a:schemeClr val="tx2"/>
                </a:solidFill>
                <a:hlinkClick r:id="rId3"/>
              </a:rPr>
              <a:t>Healthfields</a:t>
            </a:r>
            <a:r>
              <a:rPr lang="en-US" sz="2400" b="1" dirty="0">
                <a:solidFill>
                  <a:schemeClr val="tx2"/>
                </a:solidFill>
              </a:rPr>
              <a:t> (EPA’s Environmental Justice FY17 Progress Report, p. 28)</a:t>
            </a:r>
          </a:p>
          <a:p>
            <a:r>
              <a:rPr lang="en-US" sz="2400" b="1" u="sng" dirty="0">
                <a:solidFill>
                  <a:schemeClr val="tx2"/>
                </a:solidFill>
                <a:hlinkClick r:id="rId4"/>
              </a:rPr>
              <a:t>Brownfields to </a:t>
            </a:r>
            <a:r>
              <a:rPr lang="en-US" sz="2400" b="1" u="sng" dirty="0" err="1">
                <a:solidFill>
                  <a:schemeClr val="tx2"/>
                </a:solidFill>
                <a:hlinkClick r:id="rId4"/>
              </a:rPr>
              <a:t>Healthfields</a:t>
            </a:r>
            <a:r>
              <a:rPr lang="en-US" sz="2400" b="1" u="sng" dirty="0">
                <a:solidFill>
                  <a:schemeClr val="tx2"/>
                </a:solidFill>
                <a:hlinkClick r:id="rId4"/>
              </a:rPr>
              <a:t>: Championing the Triple Bottom Line for Community Infrastructure</a:t>
            </a:r>
            <a:r>
              <a:rPr lang="en-US" sz="2400" b="1" dirty="0">
                <a:solidFill>
                  <a:schemeClr val="tx2"/>
                </a:solidFill>
              </a:rPr>
              <a:t> (EJ IWG Access &amp; Awareness Webinar, December 2016)</a:t>
            </a:r>
          </a:p>
          <a:p>
            <a:r>
              <a:rPr lang="en-US" sz="2400" b="1" u="sng" dirty="0">
                <a:solidFill>
                  <a:schemeClr val="tx2"/>
                </a:solidFill>
                <a:hlinkClick r:id="rId5"/>
              </a:rPr>
              <a:t>Brownfields to </a:t>
            </a:r>
            <a:r>
              <a:rPr lang="en-US" sz="2400" b="1" u="sng" dirty="0" err="1">
                <a:solidFill>
                  <a:schemeClr val="tx2"/>
                </a:solidFill>
                <a:hlinkClick r:id="rId5"/>
              </a:rPr>
              <a:t>Healthfields</a:t>
            </a:r>
            <a:r>
              <a:rPr lang="en-US" sz="2400" b="1" u="sng" dirty="0">
                <a:solidFill>
                  <a:schemeClr val="tx2"/>
                </a:solidFill>
                <a:hlinkClick r:id="rId5"/>
              </a:rPr>
              <a:t> Presentation on Florida </a:t>
            </a:r>
            <a:r>
              <a:rPr lang="en-US" sz="2400" b="1" u="sng" dirty="0" err="1">
                <a:solidFill>
                  <a:schemeClr val="tx2"/>
                </a:solidFill>
                <a:hlinkClick r:id="rId5"/>
              </a:rPr>
              <a:t>Healthfields</a:t>
            </a:r>
            <a:r>
              <a:rPr lang="en-US" sz="2400" b="1" u="sng" dirty="0">
                <a:solidFill>
                  <a:schemeClr val="tx2"/>
                </a:solidFill>
                <a:hlinkClick r:id="rId5"/>
              </a:rPr>
              <a:t> Successes</a:t>
            </a:r>
            <a:r>
              <a:rPr lang="en-US" sz="2400" b="1" dirty="0">
                <a:solidFill>
                  <a:schemeClr val="tx2"/>
                </a:solidFill>
              </a:rPr>
              <a:t> (March 2015)  </a:t>
            </a:r>
          </a:p>
          <a:p>
            <a:r>
              <a:rPr lang="en-US" sz="2400" b="1" dirty="0">
                <a:solidFill>
                  <a:schemeClr val="tx2"/>
                </a:solidFill>
              </a:rPr>
              <a:t>Neighborhood Housing Services Community Sustainability Center </a:t>
            </a:r>
            <a:r>
              <a:rPr lang="en-US" u="sng" dirty="0">
                <a:solidFill>
                  <a:schemeClr val="tx2"/>
                </a:solidFill>
                <a:hlinkClick r:id="rId6"/>
              </a:rPr>
              <a:t>https://youtu.be/W_HksfcqY6U</a:t>
            </a:r>
            <a:endParaRPr lang="en-US" dirty="0">
              <a:solidFill>
                <a:schemeClr val="tx2"/>
              </a:solidFill>
            </a:endParaRPr>
          </a:p>
          <a:p>
            <a:pPr marL="0" indent="0">
              <a:buNone/>
            </a:pPr>
            <a:endParaRPr lang="en-US" sz="2400" b="1" dirty="0">
              <a:solidFill>
                <a:srgbClr val="000000"/>
              </a:solidFill>
            </a:endParaRPr>
          </a:p>
          <a:p>
            <a:endParaRPr lang="en-US" dirty="0">
              <a:solidFill>
                <a:srgbClr val="000000"/>
              </a:solidFill>
            </a:endParaRPr>
          </a:p>
        </p:txBody>
      </p:sp>
      <p:pic>
        <p:nvPicPr>
          <p:cNvPr id="12" name="Picture 11" descr="7 Awesome Free Web &lt;strong&gt;Resources&lt;/strong&gt; for Your E-Learning Courses ..."/>
          <p:cNvPicPr>
            <a:picLocks noChangeAspect="1"/>
          </p:cNvPicPr>
          <p:nvPr/>
        </p:nvPicPr>
        <p:blipFill>
          <a:blip r:embed="rId7"/>
          <a:stretch>
            <a:fillRect/>
          </a:stretch>
        </p:blipFill>
        <p:spPr>
          <a:xfrm>
            <a:off x="9740804" y="-16236"/>
            <a:ext cx="2459109" cy="2426321"/>
          </a:xfrm>
          <a:prstGeom prst="rect">
            <a:avLst/>
          </a:prstGeom>
        </p:spPr>
      </p:pic>
    </p:spTree>
    <p:extLst>
      <p:ext uri="{BB962C8B-B14F-4D97-AF65-F5344CB8AC3E}">
        <p14:creationId xmlns:p14="http://schemas.microsoft.com/office/powerpoint/2010/main" val="2004474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C921-D6F8-47A4-BEDD-4A985C871795}"/>
              </a:ext>
            </a:extLst>
          </p:cNvPr>
          <p:cNvSpPr>
            <a:spLocks noGrp="1"/>
          </p:cNvSpPr>
          <p:nvPr>
            <p:ph type="ctrTitle"/>
          </p:nvPr>
        </p:nvSpPr>
        <p:spPr>
          <a:xfrm>
            <a:off x="1524000" y="533404"/>
            <a:ext cx="9144000" cy="3327399"/>
          </a:xfrm>
          <a:solidFill>
            <a:schemeClr val="accent6">
              <a:lumMod val="20000"/>
              <a:lumOff val="80000"/>
            </a:schemeClr>
          </a:solidFill>
        </p:spPr>
        <p:txBody>
          <a:bodyPr>
            <a:noAutofit/>
          </a:bodyPr>
          <a:lstStyle/>
          <a:p>
            <a:br>
              <a:rPr lang="en-US" sz="5400" dirty="0">
                <a:latin typeface="Arial"/>
              </a:rPr>
            </a:br>
            <a:br>
              <a:rPr lang="en-US" sz="5400" dirty="0">
                <a:latin typeface="Arial"/>
              </a:rPr>
            </a:br>
            <a:br>
              <a:rPr lang="en-US" sz="5400" dirty="0">
                <a:latin typeface="Arial"/>
              </a:rPr>
            </a:br>
            <a:br>
              <a:rPr lang="en-US" sz="5400" dirty="0">
                <a:latin typeface="Arial"/>
              </a:rPr>
            </a:br>
            <a:br>
              <a:rPr lang="en-US" sz="5400" dirty="0">
                <a:latin typeface="Arial"/>
              </a:rPr>
            </a:br>
            <a:r>
              <a:rPr lang="en-US" sz="5400" dirty="0">
                <a:solidFill>
                  <a:schemeClr val="accent2"/>
                </a:solidFill>
                <a:latin typeface="Arial"/>
              </a:rPr>
              <a:t>Disaster-B2H in Houston</a:t>
            </a:r>
            <a:br>
              <a:rPr lang="en-US" sz="5400" dirty="0">
                <a:solidFill>
                  <a:schemeClr val="accent2"/>
                </a:solidFill>
                <a:latin typeface="Arial"/>
              </a:rPr>
            </a:br>
            <a:br>
              <a:rPr lang="en-US" sz="5400" b="1" dirty="0">
                <a:solidFill>
                  <a:schemeClr val="accent2"/>
                </a:solidFill>
                <a:latin typeface="Arial"/>
              </a:rPr>
            </a:br>
            <a:r>
              <a:rPr lang="en-US" sz="5400" b="1" dirty="0">
                <a:solidFill>
                  <a:schemeClr val="accent2"/>
                </a:solidFill>
                <a:latin typeface="Arial"/>
              </a:rPr>
              <a:t>QUESTIONS?</a:t>
            </a:r>
            <a:endParaRPr lang="en-US" sz="5400" b="1" dirty="0">
              <a:latin typeface="Arial"/>
            </a:endParaRPr>
          </a:p>
        </p:txBody>
      </p:sp>
      <p:sp>
        <p:nvSpPr>
          <p:cNvPr id="3" name="Subtitle 2">
            <a:extLst>
              <a:ext uri="{FF2B5EF4-FFF2-40B4-BE49-F238E27FC236}">
                <a16:creationId xmlns:a16="http://schemas.microsoft.com/office/drawing/2014/main" id="{C440E1ED-71B0-4825-BD29-AAF1E1F66442}"/>
              </a:ext>
            </a:extLst>
          </p:cNvPr>
          <p:cNvSpPr>
            <a:spLocks noGrp="1"/>
          </p:cNvSpPr>
          <p:nvPr>
            <p:ph type="subTitle" idx="1"/>
          </p:nvPr>
        </p:nvSpPr>
        <p:spPr>
          <a:xfrm>
            <a:off x="1524000" y="3860802"/>
            <a:ext cx="9144000" cy="1397001"/>
          </a:xfrm>
          <a:solidFill>
            <a:schemeClr val="accent5">
              <a:lumMod val="75000"/>
            </a:schemeClr>
          </a:solidFill>
        </p:spPr>
        <p:txBody>
          <a:bodyPr>
            <a:normAutofit/>
          </a:bodyPr>
          <a:lstStyle/>
          <a:p>
            <a:endParaRPr lang="en-US" dirty="0"/>
          </a:p>
          <a:p>
            <a:r>
              <a:rPr lang="en-US" dirty="0">
                <a:solidFill>
                  <a:schemeClr val="bg1"/>
                </a:solidFill>
                <a:latin typeface="Arial"/>
              </a:rPr>
              <a:t>US EPA Office of Environmental Justice </a:t>
            </a:r>
          </a:p>
          <a:p>
            <a:endParaRPr lang="en-US" dirty="0"/>
          </a:p>
        </p:txBody>
      </p:sp>
      <p:sp>
        <p:nvSpPr>
          <p:cNvPr id="5" name="Slide Number Placeholder 4"/>
          <p:cNvSpPr>
            <a:spLocks noGrp="1"/>
          </p:cNvSpPr>
          <p:nvPr>
            <p:ph type="sldNum" sz="quarter" idx="12"/>
          </p:nvPr>
        </p:nvSpPr>
        <p:spPr/>
        <p:txBody>
          <a:bodyPr>
            <a:normAutofit/>
          </a:bodyPr>
          <a:lstStyle/>
          <a:p>
            <a:fld id="{8BD3AD67-F6C0-40AB-AF6F-C4F15D811F6F}" type="slidenum">
              <a:rPr lang="en-US" smtClean="0"/>
              <a:pPr/>
              <a:t>25</a:t>
            </a:fld>
            <a:endParaRPr lang="en-US"/>
          </a:p>
        </p:txBody>
      </p:sp>
    </p:spTree>
    <p:extLst>
      <p:ext uri="{BB962C8B-B14F-4D97-AF65-F5344CB8AC3E}">
        <p14:creationId xmlns:p14="http://schemas.microsoft.com/office/powerpoint/2010/main" val="1095724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https://brownfieldlistings.com/</a:t>
            </a:r>
            <a:br>
              <a:rPr lang="en-US" dirty="0"/>
            </a:br>
            <a:br>
              <a:rPr lang="en-US" dirty="0"/>
            </a:br>
            <a:r>
              <a:rPr lang="en-US" dirty="0"/>
              <a:t>info@brownfieldlistings.com</a:t>
            </a:r>
          </a:p>
        </p:txBody>
      </p:sp>
      <p:sp>
        <p:nvSpPr>
          <p:cNvPr id="6" name="Subtitle 5"/>
          <p:cNvSpPr>
            <a:spLocks noGrp="1"/>
          </p:cNvSpPr>
          <p:nvPr>
            <p:ph type="subTitle" idx="1"/>
          </p:nvPr>
        </p:nvSpPr>
        <p:spPr/>
        <p:txBody>
          <a:bodyPr/>
          <a:lstStyle/>
          <a:p>
            <a:r>
              <a:rPr lang="en-US" dirty="0"/>
              <a:t>DAN FRENCH, CEO, Brownfields Listings, LLC</a:t>
            </a:r>
          </a:p>
        </p:txBody>
      </p:sp>
      <p:sp>
        <p:nvSpPr>
          <p:cNvPr id="4" name="Slide Number Placeholder 3"/>
          <p:cNvSpPr>
            <a:spLocks noGrp="1"/>
          </p:cNvSpPr>
          <p:nvPr>
            <p:ph type="sldNum" sz="quarter" idx="12"/>
          </p:nvPr>
        </p:nvSpPr>
        <p:spPr/>
        <p:txBody>
          <a:bodyPr>
            <a:normAutofit/>
          </a:bodyPr>
          <a:lstStyle/>
          <a:p>
            <a:fld id="{8BD3AD67-F6C0-40AB-AF6F-C4F15D811F6F}" type="slidenum">
              <a:rPr lang="en-US" smtClean="0"/>
              <a:pPr/>
              <a:t>26</a:t>
            </a:fld>
            <a:endParaRPr lang="en-US"/>
          </a:p>
        </p:txBody>
      </p:sp>
      <p:pic>
        <p:nvPicPr>
          <p:cNvPr id="9" name="Picture 8"/>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4691" y="733490"/>
            <a:ext cx="9554536" cy="2217528"/>
          </a:xfrm>
          <a:prstGeom prst="rect">
            <a:avLst/>
          </a:prstGeom>
        </p:spPr>
      </p:pic>
    </p:spTree>
    <p:extLst>
      <p:ext uri="{BB962C8B-B14F-4D97-AF65-F5344CB8AC3E}">
        <p14:creationId xmlns:p14="http://schemas.microsoft.com/office/powerpoint/2010/main" val="95825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Bringing B2H to Disaster-Prone Houston</a:t>
            </a:r>
          </a:p>
        </p:txBody>
      </p:sp>
      <p:sp>
        <p:nvSpPr>
          <p:cNvPr id="6" name="Subtitle 5"/>
          <p:cNvSpPr>
            <a:spLocks noGrp="1"/>
          </p:cNvSpPr>
          <p:nvPr>
            <p:ph type="subTitle" idx="1"/>
          </p:nvPr>
        </p:nvSpPr>
        <p:spPr/>
        <p:txBody>
          <a:bodyPr/>
          <a:lstStyle/>
          <a:p>
            <a:r>
              <a:rPr lang="en-US" dirty="0"/>
              <a:t>AMY DINN, Environmental Justice Attorney, Lone Star Legal Aid</a:t>
            </a:r>
          </a:p>
        </p:txBody>
      </p:sp>
      <p:sp>
        <p:nvSpPr>
          <p:cNvPr id="4" name="Slide Number Placeholder 3"/>
          <p:cNvSpPr>
            <a:spLocks noGrp="1"/>
          </p:cNvSpPr>
          <p:nvPr>
            <p:ph type="sldNum" sz="quarter" idx="12"/>
          </p:nvPr>
        </p:nvSpPr>
        <p:spPr/>
        <p:txBody>
          <a:bodyPr>
            <a:normAutofit/>
          </a:bodyPr>
          <a:lstStyle/>
          <a:p>
            <a:fld id="{8BD3AD67-F6C0-40AB-AF6F-C4F15D811F6F}" type="slidenum">
              <a:rPr lang="en-US" smtClean="0"/>
              <a:pPr/>
              <a:t>27</a:t>
            </a:fld>
            <a:endParaRPr lang="en-US"/>
          </a:p>
        </p:txBody>
      </p:sp>
      <p:pic>
        <p:nvPicPr>
          <p:cNvPr id="7" name="Picture 4"/>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2840"/>
          <a:stretch/>
        </p:blipFill>
        <p:spPr bwMode="auto">
          <a:xfrm>
            <a:off x="-249382" y="651164"/>
            <a:ext cx="11374582" cy="2745963"/>
          </a:xfrm>
          <a:prstGeom prst="rect">
            <a:avLst/>
          </a:prstGeom>
          <a:solidFill>
            <a:schemeClr val="bg2">
              <a:alpha val="4000"/>
            </a:schemeClr>
          </a:solidFill>
          <a:ln>
            <a:noFill/>
          </a:ln>
          <a:effectLst/>
        </p:spPr>
      </p:pic>
    </p:spTree>
    <p:extLst>
      <p:ext uri="{BB962C8B-B14F-4D97-AF65-F5344CB8AC3E}">
        <p14:creationId xmlns:p14="http://schemas.microsoft.com/office/powerpoint/2010/main" val="1368565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59635" cy="946150"/>
          </a:xfrm>
        </p:spPr>
        <p:txBody>
          <a:bodyPr>
            <a:normAutofit/>
          </a:bodyPr>
          <a:lstStyle/>
          <a:p>
            <a:r>
              <a:rPr lang="en-US" sz="3600" dirty="0"/>
              <a:t>Houston Challenges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28</a:t>
            </a:fld>
            <a:endParaRPr lang="en-US"/>
          </a:p>
        </p:txBody>
      </p:sp>
      <p:sp>
        <p:nvSpPr>
          <p:cNvPr id="6" name="Text Placeholder 5"/>
          <p:cNvSpPr>
            <a:spLocks noGrp="1"/>
          </p:cNvSpPr>
          <p:nvPr>
            <p:ph type="body" idx="2"/>
          </p:nvPr>
        </p:nvSpPr>
        <p:spPr/>
        <p:txBody>
          <a:bodyPr>
            <a:normAutofit/>
          </a:bodyPr>
          <a:lstStyle/>
          <a:p>
            <a:endParaRPr lang="en-US" dirty="0"/>
          </a:p>
          <a:p>
            <a:r>
              <a:rPr lang="en-US" sz="4400" dirty="0"/>
              <a:t>No Zoning</a:t>
            </a:r>
          </a:p>
        </p:txBody>
      </p:sp>
      <p:pic>
        <p:nvPicPr>
          <p:cNvPr id="5"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3948545" y="1659262"/>
            <a:ext cx="6795953" cy="45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047018" y="6216133"/>
            <a:ext cx="1610697" cy="369332"/>
          </a:xfrm>
          <a:prstGeom prst="rect">
            <a:avLst/>
          </a:prstGeom>
          <a:noFill/>
        </p:spPr>
        <p:txBody>
          <a:bodyPr wrap="none" rtlCol="0">
            <a:spAutoFit/>
          </a:bodyPr>
          <a:lstStyle/>
          <a:p>
            <a:r>
              <a:rPr lang="en-US" dirty="0"/>
              <a:t>LSLA File Photo</a:t>
            </a:r>
          </a:p>
        </p:txBody>
      </p:sp>
    </p:spTree>
    <p:extLst>
      <p:ext uri="{BB962C8B-B14F-4D97-AF65-F5344CB8AC3E}">
        <p14:creationId xmlns:p14="http://schemas.microsoft.com/office/powerpoint/2010/main" val="404032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50033" cy="779895"/>
          </a:xfrm>
        </p:spPr>
        <p:txBody>
          <a:bodyPr>
            <a:normAutofit/>
          </a:bodyPr>
          <a:lstStyle/>
          <a:p>
            <a:r>
              <a:rPr lang="en-US" sz="3600" dirty="0"/>
              <a:t>Houston Challenges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29</a:t>
            </a:fld>
            <a:endParaRPr lang="en-US"/>
          </a:p>
        </p:txBody>
      </p:sp>
      <p:sp>
        <p:nvSpPr>
          <p:cNvPr id="6" name="Text Placeholder 5"/>
          <p:cNvSpPr>
            <a:spLocks noGrp="1"/>
          </p:cNvSpPr>
          <p:nvPr>
            <p:ph type="body" idx="2"/>
          </p:nvPr>
        </p:nvSpPr>
        <p:spPr>
          <a:xfrm>
            <a:off x="812799" y="1752600"/>
            <a:ext cx="2858656" cy="4343400"/>
          </a:xfrm>
        </p:spPr>
        <p:txBody>
          <a:bodyPr>
            <a:normAutofit/>
          </a:bodyPr>
          <a:lstStyle/>
          <a:p>
            <a:endParaRPr lang="en-US" dirty="0"/>
          </a:p>
          <a:p>
            <a:endParaRPr lang="en-US" dirty="0"/>
          </a:p>
          <a:p>
            <a:r>
              <a:rPr lang="en-US" sz="4400" dirty="0"/>
              <a:t>Developed</a:t>
            </a:r>
          </a:p>
          <a:p>
            <a:r>
              <a:rPr lang="en-US" sz="4400" dirty="0"/>
              <a:t>Flood Plain</a:t>
            </a:r>
          </a:p>
        </p:txBody>
      </p:sp>
      <p:sp>
        <p:nvSpPr>
          <p:cNvPr id="3" name="Content Placeholder 2"/>
          <p:cNvSpPr>
            <a:spLocks noGrp="1"/>
          </p:cNvSpPr>
          <p:nvPr>
            <p:ph sz="quarter" idx="1"/>
          </p:nvPr>
        </p:nvSpPr>
        <p:spPr>
          <a:xfrm>
            <a:off x="4821381" y="6504462"/>
            <a:ext cx="6815667" cy="4308577"/>
          </a:xfrm>
        </p:spPr>
        <p:txBody>
          <a:bodyPr>
            <a:normAutofit/>
          </a:bodyPr>
          <a:lstStyle/>
          <a:p>
            <a:pPr marL="0" indent="0" algn="r">
              <a:buNone/>
            </a:pPr>
            <a:r>
              <a:rPr lang="en-US" sz="1800" dirty="0"/>
              <a:t>https://msc.fema.gov/</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508" t="16051" r="11186" b="8097"/>
          <a:stretch/>
        </p:blipFill>
        <p:spPr bwMode="auto">
          <a:xfrm>
            <a:off x="4405745" y="1543232"/>
            <a:ext cx="6317674" cy="496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314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A47020BD-3785-4628-8C5E-A4011B43E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12192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60120" y="434101"/>
            <a:ext cx="10279971" cy="1362042"/>
          </a:xfrm>
        </p:spPr>
        <p:txBody>
          <a:bodyPr anchor="b">
            <a:normAutofit/>
          </a:bodyPr>
          <a:lstStyle/>
          <a:p>
            <a:r>
              <a:rPr lang="en-US" sz="4800" dirty="0">
                <a:solidFill>
                  <a:schemeClr val="bg1"/>
                </a:solidFill>
                <a:latin typeface="Arial" panose="020B0604020202020204" pitchFamily="34" charset="0"/>
                <a:cs typeface="Arial" panose="020B0604020202020204" pitchFamily="34" charset="0"/>
              </a:rPr>
              <a:t>Agenda</a:t>
            </a:r>
          </a:p>
        </p:txBody>
      </p:sp>
      <p:graphicFrame>
        <p:nvGraphicFramePr>
          <p:cNvPr id="6" name="Content Placeholder 2">
            <a:extLst>
              <a:ext uri="{FF2B5EF4-FFF2-40B4-BE49-F238E27FC236}">
                <a16:creationId xmlns:a16="http://schemas.microsoft.com/office/drawing/2014/main" id="{9A2B74A5-18C7-4144-BA5C-0C60E56D7E75}"/>
              </a:ext>
            </a:extLst>
          </p:cNvPr>
          <p:cNvGraphicFramePr>
            <a:graphicFrameLocks noGrp="1"/>
          </p:cNvGraphicFramePr>
          <p:nvPr>
            <p:ph sz="quarter" idx="1"/>
            <p:extLst>
              <p:ext uri="{D42A27DB-BD31-4B8C-83A1-F6EECF244321}">
                <p14:modId xmlns:p14="http://schemas.microsoft.com/office/powerpoint/2010/main" val="2884579312"/>
              </p:ext>
            </p:extLst>
          </p:nvPr>
        </p:nvGraphicFramePr>
        <p:xfrm>
          <a:off x="960120" y="2917149"/>
          <a:ext cx="10279971" cy="298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794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59635" cy="779895"/>
          </a:xfrm>
        </p:spPr>
        <p:txBody>
          <a:bodyPr>
            <a:normAutofit/>
          </a:bodyPr>
          <a:lstStyle/>
          <a:p>
            <a:r>
              <a:rPr lang="en-US" sz="3600" dirty="0"/>
              <a:t>Houston Challenges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30</a:t>
            </a:fld>
            <a:endParaRPr lang="en-US"/>
          </a:p>
        </p:txBody>
      </p:sp>
      <p:sp>
        <p:nvSpPr>
          <p:cNvPr id="6" name="Text Placeholder 5"/>
          <p:cNvSpPr>
            <a:spLocks noGrp="1"/>
          </p:cNvSpPr>
          <p:nvPr>
            <p:ph type="body" idx="2"/>
          </p:nvPr>
        </p:nvSpPr>
        <p:spPr>
          <a:xfrm>
            <a:off x="368299" y="1995054"/>
            <a:ext cx="4217556" cy="4253345"/>
          </a:xfrm>
        </p:spPr>
        <p:txBody>
          <a:bodyPr>
            <a:normAutofit/>
          </a:bodyPr>
          <a:lstStyle/>
          <a:p>
            <a:endParaRPr lang="en-US" dirty="0"/>
          </a:p>
          <a:p>
            <a:r>
              <a:rPr lang="en-US" sz="4400" dirty="0"/>
              <a:t>Flooding</a:t>
            </a:r>
          </a:p>
          <a:p>
            <a:pPr marL="571500" indent="-571500">
              <a:buFont typeface="Arial" pitchFamily="34" charset="0"/>
              <a:buChar char="•"/>
            </a:pPr>
            <a:r>
              <a:rPr lang="en-US" sz="4400" dirty="0"/>
              <a:t>2015</a:t>
            </a:r>
          </a:p>
          <a:p>
            <a:pPr marL="571500" indent="-571500">
              <a:buFont typeface="Arial" pitchFamily="34" charset="0"/>
              <a:buChar char="•"/>
            </a:pPr>
            <a:r>
              <a:rPr lang="en-US" sz="4400" dirty="0"/>
              <a:t>2016</a:t>
            </a:r>
          </a:p>
          <a:p>
            <a:pPr marL="571500" indent="-571500">
              <a:buFont typeface="Arial" pitchFamily="34" charset="0"/>
              <a:buChar char="•"/>
            </a:pPr>
            <a:r>
              <a:rPr lang="en-US" sz="4400" dirty="0"/>
              <a:t>Harvey</a:t>
            </a:r>
          </a:p>
        </p:txBody>
      </p:sp>
      <p:sp>
        <p:nvSpPr>
          <p:cNvPr id="3" name="Content Placeholder 2"/>
          <p:cNvSpPr>
            <a:spLocks noGrp="1"/>
          </p:cNvSpPr>
          <p:nvPr>
            <p:ph sz="quarter" idx="1"/>
          </p:nvPr>
        </p:nvSpPr>
        <p:spPr>
          <a:xfrm>
            <a:off x="4863833" y="6137563"/>
            <a:ext cx="6815667" cy="4675476"/>
          </a:xfrm>
        </p:spPr>
        <p:txBody>
          <a:bodyPr/>
          <a:lstStyle/>
          <a:p>
            <a:pPr marL="0" indent="0" algn="r">
              <a:buNone/>
            </a:pPr>
            <a:r>
              <a:rPr lang="en-US" sz="1800" dirty="0"/>
              <a:t>David J. Phillip / AP </a:t>
            </a:r>
          </a:p>
          <a:p>
            <a:pPr marL="0" indent="0">
              <a:buNone/>
            </a:pP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90" r="12727"/>
          <a:stretch/>
        </p:blipFill>
        <p:spPr bwMode="auto">
          <a:xfrm>
            <a:off x="4765961" y="1314014"/>
            <a:ext cx="6913539" cy="48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713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solidFill>
                  <a:schemeClr val="tx1"/>
                </a:solidFill>
              </a:rPr>
              <a:t>ROADMAP TO RESILIENCE </a:t>
            </a:r>
            <a:endParaRPr lang="en-US" dirty="0"/>
          </a:p>
        </p:txBody>
      </p:sp>
      <p:sp>
        <p:nvSpPr>
          <p:cNvPr id="3" name="Subtitle 2"/>
          <p:cNvSpPr>
            <a:spLocks noGrp="1"/>
          </p:cNvSpPr>
          <p:nvPr>
            <p:ph type="subTitle" idx="1"/>
          </p:nvPr>
        </p:nvSpPr>
        <p:spPr/>
        <p:txBody>
          <a:bodyPr/>
          <a:lstStyle/>
          <a:p>
            <a:endParaRPr lang="en-US" dirty="0">
              <a:solidFill>
                <a:schemeClr val="tx1"/>
              </a:solidFill>
            </a:endParaRPr>
          </a:p>
        </p:txBody>
      </p:sp>
      <p:sp>
        <p:nvSpPr>
          <p:cNvPr id="4" name="Slide Number Placeholder 3"/>
          <p:cNvSpPr>
            <a:spLocks noGrp="1"/>
          </p:cNvSpPr>
          <p:nvPr>
            <p:ph type="sldNum" sz="quarter" idx="12"/>
          </p:nvPr>
        </p:nvSpPr>
        <p:spPr/>
        <p:txBody>
          <a:bodyPr>
            <a:normAutofit/>
          </a:bodyPr>
          <a:lstStyle/>
          <a:p>
            <a:fld id="{8BD3AD67-F6C0-40AB-AF6F-C4F15D811F6F}" type="slidenum">
              <a:rPr lang="en-US" smtClean="0"/>
              <a:pPr/>
              <a:t>31</a:t>
            </a:fld>
            <a:endParaRPr lang="en-US"/>
          </a:p>
        </p:txBody>
      </p:sp>
      <p:pic>
        <p:nvPicPr>
          <p:cNvPr id="6146" name="Picture 2" descr="C:\Users\ADinn\AppData\Local\Microsoft\Windows\Temporary Internet Files\Content.IE5\IT4CWBOH\roadma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45" y="620337"/>
            <a:ext cx="6902855" cy="40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67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742950" indent="-742950">
              <a:buFont typeface="+mj-lt"/>
              <a:buAutoNum type="arabicPeriod"/>
            </a:pPr>
            <a:r>
              <a:rPr lang="en-US" dirty="0"/>
              <a:t>Identify Disaster-Prone Areas</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180520583"/>
              </p:ext>
            </p:extLst>
          </p:nvPr>
        </p:nvGraphicFramePr>
        <p:xfrm>
          <a:off x="193964" y="1695470"/>
          <a:ext cx="11277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6"/>
          </p:nvPr>
        </p:nvSpPr>
        <p:spPr/>
        <p:txBody>
          <a:bodyPr>
            <a:normAutofit fontScale="85000" lnSpcReduction="20000"/>
          </a:bodyPr>
          <a:lstStyle/>
          <a:p>
            <a:fld id="{8BD3AD67-F6C0-40AB-AF6F-C4F15D811F6F}" type="slidenum">
              <a:rPr lang="en-US" smtClean="0"/>
              <a:pPr/>
              <a:t>32</a:t>
            </a:fld>
            <a:endParaRPr lang="en-US"/>
          </a:p>
        </p:txBody>
      </p:sp>
      <p:pic>
        <p:nvPicPr>
          <p:cNvPr id="3074" name="Picture 2" descr="C:\Users\ADinn\AppData\Local\Microsoft\Windows\Temporary Internet Files\Content.IE5\M16DXPJM\intersection_model___beta_release___comipo__by_metalraptor-d52x43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7989" y="2867891"/>
            <a:ext cx="3731957" cy="218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003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Flooded Superfund Sites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33</a:t>
            </a:fld>
            <a:endParaRPr lang="en-US"/>
          </a:p>
        </p:txBody>
      </p:sp>
      <p:pic>
        <p:nvPicPr>
          <p:cNvPr id="5" name="Content Placeholder 4"/>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3055" b="16468"/>
          <a:stretch/>
        </p:blipFill>
        <p:spPr>
          <a:xfrm>
            <a:off x="2041788" y="1565565"/>
            <a:ext cx="8293703" cy="5157656"/>
          </a:xfrm>
        </p:spPr>
      </p:pic>
    </p:spTree>
    <p:extLst>
      <p:ext uri="{BB962C8B-B14F-4D97-AF65-F5344CB8AC3E}">
        <p14:creationId xmlns:p14="http://schemas.microsoft.com/office/powerpoint/2010/main" val="2436212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Flooded Brownfields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34</a:t>
            </a:fld>
            <a:endParaRPr lang="en-US"/>
          </a:p>
        </p:txBody>
      </p:sp>
      <p:pic>
        <p:nvPicPr>
          <p:cNvPr id="5" name="Content Placeholder 4"/>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544" t="29232" r="2038" b="15148"/>
          <a:stretch/>
        </p:blipFill>
        <p:spPr>
          <a:xfrm>
            <a:off x="2507674" y="1565562"/>
            <a:ext cx="7093526" cy="5292437"/>
          </a:xfrm>
        </p:spPr>
      </p:pic>
    </p:spTree>
    <p:extLst>
      <p:ext uri="{BB962C8B-B14F-4D97-AF65-F5344CB8AC3E}">
        <p14:creationId xmlns:p14="http://schemas.microsoft.com/office/powerpoint/2010/main" val="2242057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Prioritize Neighborhoods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35</a:t>
            </a:fld>
            <a:endParaRPr lang="en-US"/>
          </a:p>
        </p:txBody>
      </p:sp>
      <p:sp>
        <p:nvSpPr>
          <p:cNvPr id="3" name="Content Placeholder 2"/>
          <p:cNvSpPr>
            <a:spLocks noGrp="1"/>
          </p:cNvSpPr>
          <p:nvPr>
            <p:ph sz="quarter" idx="1"/>
          </p:nvPr>
        </p:nvSpPr>
        <p:spPr/>
        <p:txBody>
          <a:bodyPr/>
          <a:lstStyle/>
          <a:p>
            <a:r>
              <a:rPr lang="en-US" sz="4800" dirty="0"/>
              <a:t> Flooding is severe or repetitive</a:t>
            </a:r>
          </a:p>
          <a:p>
            <a:r>
              <a:rPr lang="en-US" sz="4800" dirty="0"/>
              <a:t> Unmet needs or Low to Moderate Income (LMI) population (FEMA claims data)</a:t>
            </a:r>
          </a:p>
          <a:p>
            <a:r>
              <a:rPr lang="en-US" sz="4800" dirty="0"/>
              <a:t> Community interest in redevelopment</a:t>
            </a:r>
          </a:p>
          <a:p>
            <a:r>
              <a:rPr lang="en-US" sz="4800" dirty="0"/>
              <a:t> Desire for health-based solutions</a:t>
            </a:r>
          </a:p>
          <a:p>
            <a:endParaRPr lang="en-US" dirty="0"/>
          </a:p>
        </p:txBody>
      </p:sp>
    </p:spTree>
    <p:extLst>
      <p:ext uri="{BB962C8B-B14F-4D97-AF65-F5344CB8AC3E}">
        <p14:creationId xmlns:p14="http://schemas.microsoft.com/office/powerpoint/2010/main" val="820681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Identify Potential Parcels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36</a:t>
            </a:fld>
            <a:endParaRPr lang="en-US"/>
          </a:p>
        </p:txBody>
      </p:sp>
      <p:sp>
        <p:nvSpPr>
          <p:cNvPr id="3" name="Content Placeholder 2"/>
          <p:cNvSpPr>
            <a:spLocks noGrp="1"/>
          </p:cNvSpPr>
          <p:nvPr>
            <p:ph sz="quarter" idx="1"/>
          </p:nvPr>
        </p:nvSpPr>
        <p:spPr/>
        <p:txBody>
          <a:bodyPr>
            <a:normAutofit lnSpcReduction="10000"/>
          </a:bodyPr>
          <a:lstStyle/>
          <a:p>
            <a:r>
              <a:rPr lang="en-US" sz="4800" dirty="0"/>
              <a:t> contamination</a:t>
            </a:r>
          </a:p>
          <a:p>
            <a:r>
              <a:rPr lang="en-US" sz="4800" dirty="0"/>
              <a:t> blight </a:t>
            </a:r>
          </a:p>
          <a:p>
            <a:r>
              <a:rPr lang="en-US" sz="4800" dirty="0"/>
              <a:t> vacant</a:t>
            </a:r>
          </a:p>
          <a:p>
            <a:r>
              <a:rPr lang="en-US" sz="4800" dirty="0"/>
              <a:t> flood risk</a:t>
            </a:r>
          </a:p>
          <a:p>
            <a:r>
              <a:rPr lang="en-US" sz="4800" dirty="0"/>
              <a:t> general location </a:t>
            </a:r>
          </a:p>
          <a:p>
            <a:r>
              <a:rPr lang="en-US" sz="4800" dirty="0"/>
              <a:t> available funding</a:t>
            </a:r>
            <a:endParaRPr lang="en-US"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909" y="1792432"/>
            <a:ext cx="5737565" cy="383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43455" y="5846618"/>
            <a:ext cx="3532909" cy="369332"/>
          </a:xfrm>
          <a:prstGeom prst="rect">
            <a:avLst/>
          </a:prstGeom>
          <a:noFill/>
        </p:spPr>
        <p:txBody>
          <a:bodyPr wrap="square" rtlCol="0">
            <a:spAutoFit/>
          </a:bodyPr>
          <a:lstStyle/>
          <a:p>
            <a:pPr algn="r"/>
            <a:r>
              <a:rPr lang="en-US" dirty="0"/>
              <a:t>Photo by Brian Snyder/Reuters</a:t>
            </a:r>
          </a:p>
        </p:txBody>
      </p:sp>
    </p:spTree>
    <p:extLst>
      <p:ext uri="{BB962C8B-B14F-4D97-AF65-F5344CB8AC3E}">
        <p14:creationId xmlns:p14="http://schemas.microsoft.com/office/powerpoint/2010/main" val="3813357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Perform Environmental Site Assessment </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37</a:t>
            </a:fld>
            <a:endParaRPr lang="en-US"/>
          </a:p>
        </p:txBody>
      </p:sp>
      <p:sp>
        <p:nvSpPr>
          <p:cNvPr id="3" name="Content Placeholder 2"/>
          <p:cNvSpPr>
            <a:spLocks noGrp="1"/>
          </p:cNvSpPr>
          <p:nvPr>
            <p:ph sz="quarter" idx="1"/>
          </p:nvPr>
        </p:nvSpPr>
        <p:spPr/>
        <p:txBody>
          <a:bodyPr>
            <a:normAutofit/>
          </a:bodyPr>
          <a:lstStyle/>
          <a:p>
            <a:r>
              <a:rPr lang="en-US" sz="3200" dirty="0"/>
              <a:t>Phase I :  recognize environmental conditions impacting property from prior uses</a:t>
            </a:r>
          </a:p>
          <a:p>
            <a:r>
              <a:rPr lang="en-US" sz="3200" dirty="0"/>
              <a:t>Phase II :  investigate presence of a potential contaminant   </a:t>
            </a:r>
          </a:p>
          <a:p>
            <a:pPr lvl="1"/>
            <a:r>
              <a:rPr lang="en-US" sz="3200" dirty="0"/>
              <a:t>Sampling of soil and groundwater</a:t>
            </a:r>
          </a:p>
          <a:p>
            <a:pPr lvl="1"/>
            <a:r>
              <a:rPr lang="en-US" sz="3200" dirty="0"/>
              <a:t>Chemical analysis of the samples</a:t>
            </a:r>
          </a:p>
          <a:p>
            <a:pPr lvl="1"/>
            <a:r>
              <a:rPr lang="en-US" sz="3200" dirty="0"/>
              <a:t>Data evaluation, and </a:t>
            </a:r>
          </a:p>
          <a:p>
            <a:pPr lvl="1"/>
            <a:r>
              <a:rPr lang="en-US" sz="3200" dirty="0"/>
              <a:t>Conceptual site modeling (sometimes)</a:t>
            </a:r>
          </a:p>
        </p:txBody>
      </p:sp>
    </p:spTree>
    <p:extLst>
      <p:ext uri="{BB962C8B-B14F-4D97-AF65-F5344CB8AC3E}">
        <p14:creationId xmlns:p14="http://schemas.microsoft.com/office/powerpoint/2010/main" val="30974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Identify Potential End Uses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38</a:t>
            </a:fld>
            <a:endParaRPr lang="en-US"/>
          </a:p>
        </p:txBody>
      </p:sp>
      <p:sp>
        <p:nvSpPr>
          <p:cNvPr id="3" name="Content Placeholder 2"/>
          <p:cNvSpPr>
            <a:spLocks noGrp="1"/>
          </p:cNvSpPr>
          <p:nvPr>
            <p:ph sz="quarter" idx="1"/>
          </p:nvPr>
        </p:nvSpPr>
        <p:spPr/>
        <p:txBody>
          <a:bodyPr>
            <a:noAutofit/>
          </a:bodyPr>
          <a:lstStyle/>
          <a:p>
            <a:r>
              <a:rPr lang="en-US" sz="2000" dirty="0"/>
              <a:t>Open Space / Green Space</a:t>
            </a:r>
          </a:p>
          <a:p>
            <a:r>
              <a:rPr lang="en-US" sz="2000" dirty="0"/>
              <a:t>Community-Based Health Clinics</a:t>
            </a:r>
          </a:p>
          <a:p>
            <a:r>
              <a:rPr lang="en-US" sz="2000" dirty="0"/>
              <a:t>Federally Qualified Health Centers</a:t>
            </a:r>
          </a:p>
          <a:p>
            <a:pPr lvl="1"/>
            <a:r>
              <a:rPr lang="en-US" sz="1700" dirty="0"/>
              <a:t>Hospitals</a:t>
            </a:r>
          </a:p>
          <a:p>
            <a:pPr lvl="1"/>
            <a:r>
              <a:rPr lang="en-US" sz="1700" dirty="0"/>
              <a:t>Vision Care </a:t>
            </a:r>
          </a:p>
          <a:p>
            <a:pPr lvl="1"/>
            <a:r>
              <a:rPr lang="en-US" sz="1700" dirty="0"/>
              <a:t>Dental Care </a:t>
            </a:r>
          </a:p>
          <a:p>
            <a:pPr lvl="1"/>
            <a:r>
              <a:rPr lang="en-US" sz="1700" dirty="0"/>
              <a:t>Urgent Care </a:t>
            </a:r>
          </a:p>
          <a:p>
            <a:r>
              <a:rPr lang="en-US" sz="2000" dirty="0"/>
              <a:t>Health-Related Industry </a:t>
            </a:r>
          </a:p>
          <a:p>
            <a:r>
              <a:rPr lang="en-US" sz="2000" dirty="0"/>
              <a:t>Grocery / Retail</a:t>
            </a:r>
          </a:p>
          <a:p>
            <a:r>
              <a:rPr lang="en-US" sz="2000" dirty="0"/>
              <a:t>Community Gardens (on Safe Sites)</a:t>
            </a:r>
          </a:p>
          <a:p>
            <a:r>
              <a:rPr lang="en-US" sz="2000" dirty="0"/>
              <a:t>Farmers Markets </a:t>
            </a:r>
          </a:p>
        </p:txBody>
      </p:sp>
      <p:pic>
        <p:nvPicPr>
          <p:cNvPr id="10243" name="Picture 3" descr="C:\Users\ADinn\AppData\Local\Microsoft\Windows\Temporary Internet Files\Content.IE5\IT4CWBOH\14534125407_f05fc702d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972" y="1700646"/>
            <a:ext cx="5527963" cy="414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71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ADinn\AppData\Local\Microsoft\Windows\Temporary Internet Files\Content.IE5\M16DXPJM\bYvO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071" y="3504693"/>
            <a:ext cx="4612823" cy="31044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5.	Select Acquisition Avenue</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39</a:t>
            </a:fld>
            <a:endParaRPr lang="en-US"/>
          </a:p>
        </p:txBody>
      </p:sp>
      <p:sp>
        <p:nvSpPr>
          <p:cNvPr id="3" name="Content Placeholder 2"/>
          <p:cNvSpPr>
            <a:spLocks noGrp="1"/>
          </p:cNvSpPr>
          <p:nvPr>
            <p:ph sz="quarter" idx="1"/>
          </p:nvPr>
        </p:nvSpPr>
        <p:spPr/>
        <p:txBody>
          <a:bodyPr>
            <a:normAutofit lnSpcReduction="10000"/>
          </a:bodyPr>
          <a:lstStyle/>
          <a:p>
            <a:r>
              <a:rPr lang="en-US" sz="3200" dirty="0"/>
              <a:t>City or county-owned property</a:t>
            </a:r>
          </a:p>
          <a:p>
            <a:r>
              <a:rPr lang="en-US" sz="3200" dirty="0"/>
              <a:t>Delinquent tax property</a:t>
            </a:r>
          </a:p>
          <a:p>
            <a:r>
              <a:rPr lang="en-US" sz="3200" dirty="0"/>
              <a:t>FEMA buyouts if public use and no improvements</a:t>
            </a:r>
          </a:p>
          <a:p>
            <a:r>
              <a:rPr lang="en-US" sz="3200" dirty="0"/>
              <a:t>Community-based land acquisition organization</a:t>
            </a:r>
          </a:p>
          <a:p>
            <a:r>
              <a:rPr lang="en-US" sz="3200" dirty="0"/>
              <a:t>Community Development Corporation </a:t>
            </a:r>
          </a:p>
          <a:p>
            <a:r>
              <a:rPr lang="en-US" sz="3200" dirty="0"/>
              <a:t>Healthcare partner </a:t>
            </a:r>
          </a:p>
          <a:p>
            <a:r>
              <a:rPr lang="en-US" sz="3200" dirty="0"/>
              <a:t>Private developer</a:t>
            </a:r>
          </a:p>
          <a:p>
            <a:r>
              <a:rPr lang="en-US" sz="3200" dirty="0"/>
              <a:t>Vacant METRO Property</a:t>
            </a:r>
          </a:p>
          <a:p>
            <a:endParaRPr lang="en-US" sz="3200" dirty="0"/>
          </a:p>
        </p:txBody>
      </p:sp>
    </p:spTree>
    <p:extLst>
      <p:ext uri="{BB962C8B-B14F-4D97-AF65-F5344CB8AC3E}">
        <p14:creationId xmlns:p14="http://schemas.microsoft.com/office/powerpoint/2010/main" val="20846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11"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19">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3" y="321732"/>
            <a:ext cx="4111055"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1"/>
          <p:cNvPicPr>
            <a:picLocks noChangeAspect="1"/>
          </p:cNvPicPr>
          <p:nvPr/>
        </p:nvPicPr>
        <p:blipFill>
          <a:blip r:embed="rId2"/>
          <a:stretch>
            <a:fillRect/>
          </a:stretch>
        </p:blipFill>
        <p:spPr>
          <a:xfrm>
            <a:off x="4800601" y="127004"/>
            <a:ext cx="4170595" cy="3869579"/>
          </a:xfrm>
          <a:prstGeom prst="rect">
            <a:avLst/>
          </a:prstGeom>
        </p:spPr>
      </p:pic>
      <p:sp>
        <p:nvSpPr>
          <p:cNvPr id="23" name="Rectangle 21">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8"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stretch>
            <a:fillRect/>
          </a:stretch>
        </p:blipFill>
        <p:spPr>
          <a:xfrm>
            <a:off x="9279642" y="829381"/>
            <a:ext cx="2438503" cy="2007304"/>
          </a:xfrm>
          <a:prstGeom prst="rect">
            <a:avLst/>
          </a:prstGeom>
        </p:spPr>
      </p:pic>
      <p:sp>
        <p:nvSpPr>
          <p:cNvPr id="25" name="Rectangle 23">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3" y="4155757"/>
            <a:ext cx="4111055"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9279642" y="3856217"/>
            <a:ext cx="2438503" cy="2522571"/>
          </a:xfrm>
          <a:prstGeom prst="rect">
            <a:avLst/>
          </a:prstGeom>
        </p:spPr>
      </p:pic>
      <p:sp>
        <p:nvSpPr>
          <p:cNvPr id="26" name="Rectangle 25">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8"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5"/>
          <a:stretch>
            <a:fillRect/>
          </a:stretch>
        </p:blipFill>
        <p:spPr>
          <a:xfrm>
            <a:off x="5232403" y="4409048"/>
            <a:ext cx="3539124" cy="1969736"/>
          </a:xfrm>
          <a:prstGeom prst="rect">
            <a:avLst/>
          </a:prstGeom>
        </p:spPr>
      </p:pic>
      <p:sp>
        <p:nvSpPr>
          <p:cNvPr id="2" name="Title 1"/>
          <p:cNvSpPr>
            <a:spLocks noGrp="1"/>
          </p:cNvSpPr>
          <p:nvPr>
            <p:ph type="title"/>
          </p:nvPr>
        </p:nvSpPr>
        <p:spPr>
          <a:xfrm>
            <a:off x="342902" y="-540326"/>
            <a:ext cx="4195509" cy="2470728"/>
          </a:xfrm>
        </p:spPr>
        <p:txBody>
          <a:bodyPr>
            <a:normAutofit/>
          </a:bodyPr>
          <a:lstStyle/>
          <a:p>
            <a:r>
              <a:rPr lang="en-US" sz="3600" b="1" dirty="0">
                <a:latin typeface="Arial" panose="020B0604020202020204" pitchFamily="34" charset="0"/>
                <a:cs typeface="Arial" panose="020B0604020202020204" pitchFamily="34" charset="0"/>
              </a:rPr>
              <a:t>B2H:</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Model Approach</a:t>
            </a:r>
          </a:p>
        </p:txBody>
      </p:sp>
      <p:sp>
        <p:nvSpPr>
          <p:cNvPr id="10" name="Content Placeholder 9">
            <a:extLst>
              <a:ext uri="{FF2B5EF4-FFF2-40B4-BE49-F238E27FC236}">
                <a16:creationId xmlns:a16="http://schemas.microsoft.com/office/drawing/2014/main" id="{01CEE9F6-9496-4CCB-BB5C-E03B7B6128D7}"/>
              </a:ext>
            </a:extLst>
          </p:cNvPr>
          <p:cNvSpPr>
            <a:spLocks noGrp="1"/>
          </p:cNvSpPr>
          <p:nvPr>
            <p:ph sz="quarter" idx="1"/>
          </p:nvPr>
        </p:nvSpPr>
        <p:spPr>
          <a:xfrm>
            <a:off x="342903" y="2032001"/>
            <a:ext cx="3995839" cy="4504262"/>
          </a:xfrm>
        </p:spPr>
        <p:txBody>
          <a:bodyPr>
            <a:normAutofit fontScale="92500" lnSpcReduction="20000"/>
          </a:bodyPr>
          <a:lstStyle/>
          <a:p>
            <a:pPr marL="0" indent="0">
              <a:buNone/>
            </a:pPr>
            <a:r>
              <a:rPr lang="en-US" b="1" i="1" dirty="0">
                <a:latin typeface="Arial" panose="020B0604020202020204" pitchFamily="34" charset="0"/>
                <a:cs typeface="Arial" panose="020B0604020202020204" pitchFamily="34" charset="0"/>
              </a:rPr>
              <a:t>Transformation of contaminated properties to strengthen community  health, equity, sustainability  and resiliency for impacted vulnerable and underserved populations living in areas with pollution, disease, poverty and crime </a:t>
            </a:r>
          </a:p>
          <a:p>
            <a:endParaRPr lang="en-US" sz="1800" dirty="0"/>
          </a:p>
        </p:txBody>
      </p:sp>
      <p:pic>
        <p:nvPicPr>
          <p:cNvPr id="34" name="Picture 33"/>
          <p:cNvPicPr>
            <a:picLocks noChangeAspect="1"/>
          </p:cNvPicPr>
          <p:nvPr/>
        </p:nvPicPr>
        <p:blipFill>
          <a:blip r:embed="rId4"/>
          <a:stretch>
            <a:fillRect/>
          </a:stretch>
        </p:blipFill>
        <p:spPr>
          <a:xfrm>
            <a:off x="9343456" y="3996583"/>
            <a:ext cx="2201075" cy="1997821"/>
          </a:xfrm>
          <a:prstGeom prst="rect">
            <a:avLst/>
          </a:prstGeom>
          <a:ln w="38100">
            <a:solidFill>
              <a:schemeClr val="accent1">
                <a:lumMod val="75000"/>
              </a:schemeClr>
            </a:solidFill>
          </a:ln>
        </p:spPr>
      </p:pic>
      <p:sp>
        <p:nvSpPr>
          <p:cNvPr id="5" name="TextBox 4"/>
          <p:cNvSpPr txBox="1"/>
          <p:nvPr/>
        </p:nvSpPr>
        <p:spPr>
          <a:xfrm>
            <a:off x="5232402" y="495304"/>
            <a:ext cx="481222" cy="584775"/>
          </a:xfrm>
          <a:prstGeom prst="rect">
            <a:avLst/>
          </a:prstGeom>
          <a:noFill/>
        </p:spPr>
        <p:txBody>
          <a:bodyPr wrap="none" rtlCol="0">
            <a:spAutoFit/>
          </a:bodyPr>
          <a:lstStyle/>
          <a:p>
            <a:r>
              <a:rPr lang="en-US" sz="3200" b="1" dirty="0">
                <a:solidFill>
                  <a:schemeClr val="bg1"/>
                </a:solidFill>
                <a:latin typeface="Arial" panose="020B0604020202020204" pitchFamily="34" charset="0"/>
                <a:cs typeface="Arial" panose="020B0604020202020204" pitchFamily="34" charset="0"/>
              </a:rPr>
              <a:t>B</a:t>
            </a:r>
          </a:p>
        </p:txBody>
      </p:sp>
      <p:sp>
        <p:nvSpPr>
          <p:cNvPr id="6" name="TextBox 5"/>
          <p:cNvSpPr txBox="1"/>
          <p:nvPr/>
        </p:nvSpPr>
        <p:spPr>
          <a:xfrm>
            <a:off x="6184902" y="495304"/>
            <a:ext cx="49530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2</a:t>
            </a:r>
          </a:p>
        </p:txBody>
      </p:sp>
      <p:sp>
        <p:nvSpPr>
          <p:cNvPr id="7" name="TextBox 6"/>
          <p:cNvSpPr txBox="1"/>
          <p:nvPr/>
        </p:nvSpPr>
        <p:spPr>
          <a:xfrm>
            <a:off x="7218528" y="495304"/>
            <a:ext cx="210999"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H</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47650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	Find Community Partners</a:t>
            </a:r>
          </a:p>
        </p:txBody>
      </p:sp>
      <p:sp>
        <p:nvSpPr>
          <p:cNvPr id="4" name="Slide Number Placeholder 3"/>
          <p:cNvSpPr>
            <a:spLocks noGrp="1"/>
          </p:cNvSpPr>
          <p:nvPr>
            <p:ph type="sldNum" sz="quarter" idx="12"/>
          </p:nvPr>
        </p:nvSpPr>
        <p:spPr/>
        <p:txBody>
          <a:bodyPr>
            <a:normAutofit fontScale="85000" lnSpcReduction="20000"/>
          </a:bodyPr>
          <a:lstStyle/>
          <a:p>
            <a:fld id="{8BD3AD67-F6C0-40AB-AF6F-C4F15D811F6F}" type="slidenum">
              <a:rPr lang="en-US" smtClean="0"/>
              <a:pPr/>
              <a:t>40</a:t>
            </a:fld>
            <a:endParaRPr lang="en-US"/>
          </a:p>
        </p:txBody>
      </p:sp>
      <p:sp>
        <p:nvSpPr>
          <p:cNvPr id="3" name="Content Placeholder 2"/>
          <p:cNvSpPr>
            <a:spLocks noGrp="1"/>
          </p:cNvSpPr>
          <p:nvPr>
            <p:ph sz="quarter" idx="1"/>
          </p:nvPr>
        </p:nvSpPr>
        <p:spPr/>
        <p:txBody>
          <a:bodyPr>
            <a:normAutofit/>
          </a:bodyPr>
          <a:lstStyle/>
          <a:p>
            <a:r>
              <a:rPr lang="en-US" sz="3200" dirty="0"/>
              <a:t>Tax Increment Reinvestment Zone (TIRZ)</a:t>
            </a:r>
          </a:p>
          <a:p>
            <a:r>
              <a:rPr lang="en-US" sz="3200" dirty="0"/>
              <a:t>Community Development Corporation </a:t>
            </a:r>
          </a:p>
          <a:p>
            <a:r>
              <a:rPr lang="en-US" sz="3200" dirty="0"/>
              <a:t>Management District</a:t>
            </a:r>
          </a:p>
          <a:p>
            <a:r>
              <a:rPr lang="en-US" sz="3200" dirty="0"/>
              <a:t>Land for Public Trust</a:t>
            </a:r>
          </a:p>
          <a:p>
            <a:r>
              <a:rPr lang="en-US" sz="3200" dirty="0"/>
              <a:t>501(c)(3) nonprofit groups</a:t>
            </a:r>
          </a:p>
        </p:txBody>
      </p:sp>
      <p:pic>
        <p:nvPicPr>
          <p:cNvPr id="7170" name="Picture 2" descr="C:\Users\ADinn\AppData\Local\Microsoft\Windows\Temporary Internet Files\Content.IE5\I2NNMY32\Untitled-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350" y="2743198"/>
            <a:ext cx="5470523" cy="292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756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Development / Clean Up</a:t>
            </a:r>
          </a:p>
        </p:txBody>
      </p:sp>
      <p:sp>
        <p:nvSpPr>
          <p:cNvPr id="3" name="Slide Number Placeholder 2"/>
          <p:cNvSpPr>
            <a:spLocks noGrp="1"/>
          </p:cNvSpPr>
          <p:nvPr>
            <p:ph type="sldNum" sz="quarter" idx="12"/>
          </p:nvPr>
        </p:nvSpPr>
        <p:spPr/>
        <p:txBody>
          <a:bodyPr>
            <a:normAutofit fontScale="85000" lnSpcReduction="20000"/>
          </a:bodyPr>
          <a:lstStyle/>
          <a:p>
            <a:fld id="{8BD3AD67-F6C0-40AB-AF6F-C4F15D811F6F}" type="slidenum">
              <a:rPr lang="en-US" smtClean="0"/>
              <a:pPr/>
              <a:t>41</a:t>
            </a:fld>
            <a:endParaRPr lang="en-US"/>
          </a:p>
        </p:txBody>
      </p:sp>
      <p:sp>
        <p:nvSpPr>
          <p:cNvPr id="4" name="Content Placeholder 3"/>
          <p:cNvSpPr>
            <a:spLocks noGrp="1"/>
          </p:cNvSpPr>
          <p:nvPr>
            <p:ph sz="quarter" idx="1"/>
          </p:nvPr>
        </p:nvSpPr>
        <p:spPr/>
        <p:txBody>
          <a:bodyPr/>
          <a:lstStyle/>
          <a:p>
            <a:r>
              <a:rPr lang="en-US" dirty="0"/>
              <a:t>Environmental regulations</a:t>
            </a:r>
          </a:p>
          <a:p>
            <a:pPr lvl="1"/>
            <a:r>
              <a:rPr lang="en-US" dirty="0"/>
              <a:t>EPA </a:t>
            </a:r>
          </a:p>
          <a:p>
            <a:pPr lvl="1"/>
            <a:r>
              <a:rPr lang="en-US" dirty="0"/>
              <a:t>Texas Commission on Environmental Quality</a:t>
            </a:r>
          </a:p>
          <a:p>
            <a:pPr lvl="1"/>
            <a:r>
              <a:rPr lang="en-US" dirty="0"/>
              <a:t>City of Houston </a:t>
            </a:r>
          </a:p>
          <a:p>
            <a:r>
              <a:rPr lang="en-US" dirty="0"/>
              <a:t>BUILD Act Provisions</a:t>
            </a:r>
          </a:p>
          <a:p>
            <a:r>
              <a:rPr lang="en-US" dirty="0"/>
              <a:t>Voluntary Cleanup Program Requirements</a:t>
            </a:r>
          </a:p>
          <a:p>
            <a:r>
              <a:rPr lang="en-US" dirty="0"/>
              <a:t>Building Permits / Regulations </a:t>
            </a:r>
          </a:p>
        </p:txBody>
      </p:sp>
    </p:spTree>
    <p:extLst>
      <p:ext uri="{BB962C8B-B14F-4D97-AF65-F5344CB8AC3E}">
        <p14:creationId xmlns:p14="http://schemas.microsoft.com/office/powerpoint/2010/main" val="953809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solidFill>
                  <a:schemeClr val="tx1"/>
                </a:solidFill>
              </a:rPr>
              <a:t>Case STUDY DISCUSSION</a:t>
            </a:r>
            <a:endParaRPr lang="en-US" dirty="0"/>
          </a:p>
        </p:txBody>
      </p:sp>
      <p:sp>
        <p:nvSpPr>
          <p:cNvPr id="3" name="Subtitle 2"/>
          <p:cNvSpPr>
            <a:spLocks noGrp="1"/>
          </p:cNvSpPr>
          <p:nvPr>
            <p:ph type="subTitle" idx="1"/>
          </p:nvPr>
        </p:nvSpPr>
        <p:spPr/>
        <p:txBody>
          <a:bodyPr/>
          <a:lstStyle/>
          <a:p>
            <a:r>
              <a:rPr lang="en-US" dirty="0">
                <a:solidFill>
                  <a:schemeClr val="tx1"/>
                </a:solidFill>
              </a:rPr>
              <a:t>Sunny Gardens,  Houston, Texas </a:t>
            </a:r>
          </a:p>
        </p:txBody>
      </p:sp>
      <p:sp>
        <p:nvSpPr>
          <p:cNvPr id="4" name="Slide Number Placeholder 3"/>
          <p:cNvSpPr>
            <a:spLocks noGrp="1"/>
          </p:cNvSpPr>
          <p:nvPr>
            <p:ph type="sldNum" sz="quarter" idx="12"/>
          </p:nvPr>
        </p:nvSpPr>
        <p:spPr/>
        <p:txBody>
          <a:bodyPr>
            <a:normAutofit/>
          </a:bodyPr>
          <a:lstStyle/>
          <a:p>
            <a:fld id="{8BD3AD67-F6C0-40AB-AF6F-C4F15D811F6F}" type="slidenum">
              <a:rPr lang="en-US" smtClean="0"/>
              <a:pPr/>
              <a:t>42</a:t>
            </a:fld>
            <a:endParaRPr lang="en-US"/>
          </a:p>
        </p:txBody>
      </p:sp>
      <p:pic>
        <p:nvPicPr>
          <p:cNvPr id="9221" name="Picture 5" descr="C:\Users\ADinn\AppData\Local\Microsoft\Windows\Temporary Internet Files\Content.IE5\M16DXPJM\Sunny_Sky_at_Murphy_Sculpture_Garde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05" y="683030"/>
            <a:ext cx="5822604" cy="436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53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Contamination Diagnosis (Brownfields)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8BD3AD67-F6C0-40AB-AF6F-C4F15D811F6F}" type="slidenum">
              <a:rPr lang="en-US" smtClean="0"/>
              <a:pPr/>
              <a:t>43</a:t>
            </a:fld>
            <a:endParaRPr lang="en-US"/>
          </a:p>
        </p:txBody>
      </p:sp>
      <p:sp>
        <p:nvSpPr>
          <p:cNvPr id="4" name="Content Placeholder 3"/>
          <p:cNvSpPr>
            <a:spLocks noGrp="1"/>
          </p:cNvSpPr>
          <p:nvPr>
            <p:ph sz="quarter" idx="1"/>
          </p:nvPr>
        </p:nvSpPr>
        <p:spPr/>
        <p:txBody>
          <a:bodyPr>
            <a:normAutofit/>
          </a:bodyPr>
          <a:lstStyle/>
          <a:p>
            <a:r>
              <a:rPr lang="en-US" sz="4300" dirty="0"/>
              <a:t> What community challenges may be associated with brownfields? </a:t>
            </a:r>
          </a:p>
          <a:p>
            <a:r>
              <a:rPr lang="en-US" sz="4300" dirty="0"/>
              <a:t> How do these challenges relate to community environment, health, and economic vitality?</a:t>
            </a:r>
          </a:p>
          <a:p>
            <a:endParaRPr lang="en-US" dirty="0"/>
          </a:p>
        </p:txBody>
      </p:sp>
    </p:spTree>
    <p:extLst>
      <p:ext uri="{BB962C8B-B14F-4D97-AF65-F5344CB8AC3E}">
        <p14:creationId xmlns:p14="http://schemas.microsoft.com/office/powerpoint/2010/main" val="3191301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Community Engagement (2)</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8BD3AD67-F6C0-40AB-AF6F-C4F15D811F6F}" type="slidenum">
              <a:rPr lang="en-US" smtClean="0"/>
              <a:pPr/>
              <a:t>44</a:t>
            </a:fld>
            <a:endParaRPr lang="en-US"/>
          </a:p>
        </p:txBody>
      </p:sp>
      <p:sp>
        <p:nvSpPr>
          <p:cNvPr id="4" name="Content Placeholder 3"/>
          <p:cNvSpPr>
            <a:spLocks noGrp="1"/>
          </p:cNvSpPr>
          <p:nvPr>
            <p:ph sz="quarter" idx="1"/>
          </p:nvPr>
        </p:nvSpPr>
        <p:spPr/>
        <p:txBody>
          <a:bodyPr>
            <a:normAutofit/>
          </a:bodyPr>
          <a:lstStyle/>
          <a:p>
            <a:r>
              <a:rPr lang="en-US" sz="3600" dirty="0"/>
              <a:t>What organizations and their focus may be interested in Disaster-B2H?</a:t>
            </a:r>
          </a:p>
          <a:p>
            <a:r>
              <a:rPr lang="en-US" sz="3600" dirty="0"/>
              <a:t>What resources (e.g. funding, technical assistance, training) are needed so that impacted and vulnerable populations are engaged in decision-making and receive benefits from brownfields redevelopment?</a:t>
            </a:r>
          </a:p>
          <a:p>
            <a:endParaRPr lang="en-US" dirty="0"/>
          </a:p>
        </p:txBody>
      </p:sp>
    </p:spTree>
    <p:extLst>
      <p:ext uri="{BB962C8B-B14F-4D97-AF65-F5344CB8AC3E}">
        <p14:creationId xmlns:p14="http://schemas.microsoft.com/office/powerpoint/2010/main" val="1285387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Solutions to Contamination Challenges (</a:t>
            </a:r>
            <a:r>
              <a:rPr lang="en-US" b="1" dirty="0" err="1"/>
              <a:t>Healthfields</a:t>
            </a:r>
            <a:r>
              <a:rPr lang="en-US" b="1" dirty="0"/>
              <a:t>) </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8BD3AD67-F6C0-40AB-AF6F-C4F15D811F6F}" type="slidenum">
              <a:rPr lang="en-US" smtClean="0"/>
              <a:pPr/>
              <a:t>45</a:t>
            </a:fld>
            <a:endParaRPr lang="en-US"/>
          </a:p>
        </p:txBody>
      </p:sp>
      <p:sp>
        <p:nvSpPr>
          <p:cNvPr id="4" name="Content Placeholder 3"/>
          <p:cNvSpPr>
            <a:spLocks noGrp="1"/>
          </p:cNvSpPr>
          <p:nvPr>
            <p:ph sz="quarter" idx="1"/>
          </p:nvPr>
        </p:nvSpPr>
        <p:spPr/>
        <p:txBody>
          <a:bodyPr>
            <a:normAutofit/>
          </a:bodyPr>
          <a:lstStyle/>
          <a:p>
            <a:r>
              <a:rPr lang="en-US" sz="4000" dirty="0"/>
              <a:t>What opportunities to address these challenges may be provided through brownfields redevelopment? </a:t>
            </a:r>
          </a:p>
          <a:p>
            <a:r>
              <a:rPr lang="en-US" sz="4000" dirty="0"/>
              <a:t>What are potential community reuses of remediated brownfields?</a:t>
            </a:r>
          </a:p>
          <a:p>
            <a:endParaRPr lang="en-US" dirty="0"/>
          </a:p>
        </p:txBody>
      </p:sp>
    </p:spTree>
    <p:extLst>
      <p:ext uri="{BB962C8B-B14F-4D97-AF65-F5344CB8AC3E}">
        <p14:creationId xmlns:p14="http://schemas.microsoft.com/office/powerpoint/2010/main" val="3496511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solidFill>
                  <a:schemeClr val="tx1"/>
                </a:solidFill>
              </a:rPr>
              <a:t>QUESTIONS</a:t>
            </a:r>
            <a:endParaRPr lang="en-US" dirty="0"/>
          </a:p>
        </p:txBody>
      </p:sp>
      <p:sp>
        <p:nvSpPr>
          <p:cNvPr id="3" name="Subtitle 2"/>
          <p:cNvSpPr>
            <a:spLocks noGrp="1"/>
          </p:cNvSpPr>
          <p:nvPr>
            <p:ph type="subTitle" idx="1"/>
          </p:nvPr>
        </p:nvSpPr>
        <p:spPr/>
        <p:txBody>
          <a:bodyPr/>
          <a:lstStyle/>
          <a:p>
            <a:endParaRPr lang="en-US" dirty="0">
              <a:solidFill>
                <a:schemeClr val="tx1"/>
              </a:solidFill>
            </a:endParaRPr>
          </a:p>
        </p:txBody>
      </p:sp>
      <p:sp>
        <p:nvSpPr>
          <p:cNvPr id="4" name="Slide Number Placeholder 3"/>
          <p:cNvSpPr>
            <a:spLocks noGrp="1"/>
          </p:cNvSpPr>
          <p:nvPr>
            <p:ph type="sldNum" sz="quarter" idx="12"/>
          </p:nvPr>
        </p:nvSpPr>
        <p:spPr/>
        <p:txBody>
          <a:bodyPr>
            <a:normAutofit/>
          </a:bodyPr>
          <a:lstStyle/>
          <a:p>
            <a:fld id="{8BD3AD67-F6C0-40AB-AF6F-C4F15D811F6F}" type="slidenum">
              <a:rPr lang="en-US" smtClean="0"/>
              <a:pPr/>
              <a:t>46</a:t>
            </a:fld>
            <a:endParaRPr lang="en-US"/>
          </a:p>
        </p:txBody>
      </p:sp>
      <p:pic>
        <p:nvPicPr>
          <p:cNvPr id="11267" name="Picture 3" descr="C:\Users\ADinn\AppData\Local\Microsoft\Windows\Temporary Internet Files\Content.IE5\M16DXPJM\question-mark-red2[1].pn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1817" y="1177636"/>
            <a:ext cx="2785128" cy="465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01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solidFill>
                  <a:schemeClr val="tx1"/>
                </a:solidFill>
              </a:rPr>
              <a:t>NexT STEPS</a:t>
            </a:r>
            <a:endParaRPr lang="en-US" dirty="0"/>
          </a:p>
        </p:txBody>
      </p:sp>
      <p:sp>
        <p:nvSpPr>
          <p:cNvPr id="3" name="Subtitle 2"/>
          <p:cNvSpPr>
            <a:spLocks noGrp="1"/>
          </p:cNvSpPr>
          <p:nvPr>
            <p:ph type="subTitle" idx="1"/>
          </p:nvPr>
        </p:nvSpPr>
        <p:spPr/>
        <p:txBody>
          <a:bodyPr/>
          <a:lstStyle/>
          <a:p>
            <a:r>
              <a:rPr lang="en-US" dirty="0">
                <a:solidFill>
                  <a:schemeClr val="tx1"/>
                </a:solidFill>
              </a:rPr>
              <a:t>How to continue this discussion…</a:t>
            </a:r>
          </a:p>
        </p:txBody>
      </p:sp>
      <p:sp>
        <p:nvSpPr>
          <p:cNvPr id="4" name="Slide Number Placeholder 3"/>
          <p:cNvSpPr>
            <a:spLocks noGrp="1"/>
          </p:cNvSpPr>
          <p:nvPr>
            <p:ph type="sldNum" sz="quarter" idx="12"/>
          </p:nvPr>
        </p:nvSpPr>
        <p:spPr/>
        <p:txBody>
          <a:bodyPr>
            <a:normAutofit/>
          </a:bodyPr>
          <a:lstStyle/>
          <a:p>
            <a:fld id="{8BD3AD67-F6C0-40AB-AF6F-C4F15D811F6F}" type="slidenum">
              <a:rPr lang="en-US" smtClean="0"/>
              <a:pPr/>
              <a:t>47</a:t>
            </a:fld>
            <a:endParaRPr lang="en-US"/>
          </a:p>
        </p:txBody>
      </p:sp>
      <p:pic>
        <p:nvPicPr>
          <p:cNvPr id="12290" name="Picture 2" descr="C:\Users\ADinn\AppData\Local\Microsoft\Windows\Temporary Internet Files\Content.IE5\M16DXPJM\stairs-1013993_640[1].jpg"/>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109855" y="596468"/>
            <a:ext cx="5375563" cy="537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65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Plans to Continue Disaster B2H Discussion </a:t>
            </a:r>
          </a:p>
        </p:txBody>
      </p:sp>
      <p:sp>
        <p:nvSpPr>
          <p:cNvPr id="3" name="Slide Number Placeholder 2"/>
          <p:cNvSpPr>
            <a:spLocks noGrp="1"/>
          </p:cNvSpPr>
          <p:nvPr>
            <p:ph type="sldNum" sz="quarter" idx="12"/>
          </p:nvPr>
        </p:nvSpPr>
        <p:spPr/>
        <p:txBody>
          <a:bodyPr>
            <a:normAutofit fontScale="85000" lnSpcReduction="20000"/>
          </a:bodyPr>
          <a:lstStyle/>
          <a:p>
            <a:fld id="{8BD3AD67-F6C0-40AB-AF6F-C4F15D811F6F}" type="slidenum">
              <a:rPr lang="en-US" smtClean="0"/>
              <a:pPr/>
              <a:t>48</a:t>
            </a:fld>
            <a:endParaRPr lang="en-US"/>
          </a:p>
        </p:txBody>
      </p:sp>
      <p:sp>
        <p:nvSpPr>
          <p:cNvPr id="4" name="Content Placeholder 3"/>
          <p:cNvSpPr>
            <a:spLocks noGrp="1"/>
          </p:cNvSpPr>
          <p:nvPr>
            <p:ph sz="quarter" idx="1"/>
          </p:nvPr>
        </p:nvSpPr>
        <p:spPr/>
        <p:txBody>
          <a:bodyPr>
            <a:normAutofit/>
          </a:bodyPr>
          <a:lstStyle/>
          <a:p>
            <a:r>
              <a:rPr lang="en-US" sz="3600" dirty="0"/>
              <a:t>July 18</a:t>
            </a:r>
            <a:r>
              <a:rPr lang="en-US" sz="3600" baseline="30000" dirty="0"/>
              <a:t>th</a:t>
            </a:r>
            <a:r>
              <a:rPr lang="en-US" sz="3600" dirty="0"/>
              <a:t> – </a:t>
            </a:r>
            <a:r>
              <a:rPr lang="en-US" sz="3600" i="1" dirty="0"/>
              <a:t>Cities Changing Diabetes Meeting </a:t>
            </a:r>
            <a:endParaRPr lang="en-US" sz="3600" dirty="0"/>
          </a:p>
          <a:p>
            <a:r>
              <a:rPr lang="en-US" sz="3600" dirty="0"/>
              <a:t>July 19</a:t>
            </a:r>
            <a:r>
              <a:rPr lang="en-US" sz="3600" baseline="30000" dirty="0"/>
              <a:t>th</a:t>
            </a:r>
            <a:r>
              <a:rPr lang="en-US" sz="3600" dirty="0"/>
              <a:t> – </a:t>
            </a:r>
            <a:r>
              <a:rPr lang="en-US" sz="3600" dirty="0">
                <a:hlinkClick r:id="rId2"/>
              </a:rPr>
              <a:t>2018 Brownfields Tools for Economic Growth &amp; Community Livability Workshop</a:t>
            </a:r>
            <a:r>
              <a:rPr lang="en-US" sz="3600" dirty="0"/>
              <a:t> (Register by July 13</a:t>
            </a:r>
            <a:r>
              <a:rPr lang="en-US" sz="3600" baseline="30000" dirty="0"/>
              <a:t>th</a:t>
            </a:r>
            <a:r>
              <a:rPr lang="en-US" sz="3600" dirty="0"/>
              <a:t>)</a:t>
            </a:r>
          </a:p>
          <a:p>
            <a:r>
              <a:rPr lang="en-US" sz="3600" dirty="0"/>
              <a:t>July 19</a:t>
            </a:r>
            <a:r>
              <a:rPr lang="en-US" sz="3600" baseline="30000" dirty="0"/>
              <a:t>th</a:t>
            </a:r>
            <a:r>
              <a:rPr lang="en-US" sz="3600" dirty="0"/>
              <a:t> – Disaster B2H Community Planning Discussion</a:t>
            </a:r>
          </a:p>
          <a:p>
            <a:pPr marL="365760" lvl="1" indent="0">
              <a:buNone/>
            </a:pPr>
            <a:r>
              <a:rPr lang="en-US" sz="3600" dirty="0"/>
              <a:t>from 6-8pm @ The </a:t>
            </a:r>
            <a:r>
              <a:rPr lang="en-US" sz="3600" dirty="0">
                <a:latin typeface="Calibri"/>
                <a:ea typeface="Calibri"/>
              </a:rPr>
              <a:t>Deluxe Theater, 3305 Lyons Avenue, Houston Texas 77020</a:t>
            </a:r>
            <a:endParaRPr lang="en-US" sz="3600" dirty="0"/>
          </a:p>
        </p:txBody>
      </p:sp>
    </p:spTree>
    <p:extLst>
      <p:ext uri="{BB962C8B-B14F-4D97-AF65-F5344CB8AC3E}">
        <p14:creationId xmlns:p14="http://schemas.microsoft.com/office/powerpoint/2010/main" val="1100951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 CONTACT:</a:t>
            </a:r>
          </a:p>
        </p:txBody>
      </p:sp>
      <p:sp>
        <p:nvSpPr>
          <p:cNvPr id="3" name="Content Placeholder 2"/>
          <p:cNvSpPr>
            <a:spLocks noGrp="1"/>
          </p:cNvSpPr>
          <p:nvPr>
            <p:ph sz="quarter" idx="1"/>
          </p:nvPr>
        </p:nvSpPr>
        <p:spPr/>
        <p:txBody>
          <a:bodyPr>
            <a:normAutofit/>
          </a:bodyPr>
          <a:lstStyle/>
          <a:p>
            <a:pPr marL="0" indent="0">
              <a:buNone/>
            </a:pPr>
            <a:r>
              <a:rPr lang="en-US" dirty="0"/>
              <a:t>Amy Dinn</a:t>
            </a:r>
          </a:p>
          <a:p>
            <a:pPr marL="0" indent="0">
              <a:buNone/>
            </a:pPr>
            <a:r>
              <a:rPr lang="en-US" dirty="0"/>
              <a:t>Managing Attorney</a:t>
            </a:r>
            <a:br>
              <a:rPr lang="en-US" dirty="0"/>
            </a:br>
            <a:r>
              <a:rPr lang="en-US" dirty="0"/>
              <a:t>Environmental Justice Team</a:t>
            </a:r>
          </a:p>
          <a:p>
            <a:pPr marL="0" indent="0">
              <a:buNone/>
            </a:pPr>
            <a:r>
              <a:rPr lang="en-US" dirty="0"/>
              <a:t>Equitable Development Initiative </a:t>
            </a:r>
          </a:p>
          <a:p>
            <a:pPr marL="0" indent="0">
              <a:buNone/>
            </a:pPr>
            <a:r>
              <a:rPr lang="en-US" dirty="0"/>
              <a:t>Lone Star Legal Aid</a:t>
            </a:r>
          </a:p>
          <a:p>
            <a:pPr marL="0" indent="0">
              <a:buNone/>
            </a:pPr>
            <a:r>
              <a:rPr lang="en-US" dirty="0"/>
              <a:t>(713) 501-5070 </a:t>
            </a:r>
          </a:p>
          <a:p>
            <a:pPr marL="0" indent="0">
              <a:buNone/>
            </a:pPr>
            <a:r>
              <a:rPr lang="en-US" u="sng" dirty="0">
                <a:hlinkClick r:id="rId2"/>
              </a:rPr>
              <a:t>adinn@lonestarlegal.org</a:t>
            </a:r>
            <a:r>
              <a:rPr lang="en-US" dirty="0"/>
              <a:t> </a:t>
            </a:r>
          </a:p>
          <a:p>
            <a:pPr marL="0" indent="0">
              <a:buNone/>
            </a:pPr>
            <a:endParaRPr lang="en-US" dirty="0"/>
          </a:p>
        </p:txBody>
      </p:sp>
      <p:sp>
        <p:nvSpPr>
          <p:cNvPr id="5" name="Slide Number Placeholder 4"/>
          <p:cNvSpPr>
            <a:spLocks noGrp="1"/>
          </p:cNvSpPr>
          <p:nvPr>
            <p:ph type="sldNum" sz="quarter" idx="16"/>
          </p:nvPr>
        </p:nvSpPr>
        <p:spPr/>
        <p:txBody>
          <a:bodyPr>
            <a:normAutofit fontScale="85000" lnSpcReduction="20000"/>
          </a:bodyPr>
          <a:lstStyle/>
          <a:p>
            <a:fld id="{8BD3AD67-F6C0-40AB-AF6F-C4F15D811F6F}" type="slidenum">
              <a:rPr lang="en-US" smtClean="0"/>
              <a:pPr/>
              <a:t>49</a:t>
            </a:fld>
            <a:endParaRPr lang="en-US"/>
          </a:p>
        </p:txBody>
      </p:sp>
      <p:pic>
        <p:nvPicPr>
          <p:cNvPr id="6" name="Picture 4"/>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40"/>
          <a:stretch/>
        </p:blipFill>
        <p:spPr bwMode="auto">
          <a:xfrm>
            <a:off x="5140037" y="4073250"/>
            <a:ext cx="6040582" cy="1458270"/>
          </a:xfrm>
          <a:prstGeom prst="rect">
            <a:avLst/>
          </a:prstGeom>
          <a:solidFill>
            <a:schemeClr val="bg2">
              <a:alpha val="4000"/>
            </a:schemeClr>
          </a:solidFill>
          <a:ln>
            <a:noFill/>
          </a:ln>
          <a:effectLst/>
        </p:spPr>
      </p:pic>
    </p:spTree>
    <p:extLst>
      <p:ext uri="{BB962C8B-B14F-4D97-AF65-F5344CB8AC3E}">
        <p14:creationId xmlns:p14="http://schemas.microsoft.com/office/powerpoint/2010/main" val="278193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20864687"/>
              </p:ext>
            </p:extLst>
          </p:nvPr>
        </p:nvGraphicFramePr>
        <p:xfrm>
          <a:off x="330202" y="2476501"/>
          <a:ext cx="11544300" cy="3276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3447046" y="1323444"/>
            <a:ext cx="5823956" cy="3130967"/>
          </a:xfrm>
          <a:prstGeom prst="rect">
            <a:avLst/>
          </a:prstGeom>
        </p:spPr>
      </p:pic>
      <p:sp>
        <p:nvSpPr>
          <p:cNvPr id="3" name="TextBox 2"/>
          <p:cNvSpPr txBox="1"/>
          <p:nvPr/>
        </p:nvSpPr>
        <p:spPr>
          <a:xfrm flipH="1">
            <a:off x="-1" y="5"/>
            <a:ext cx="12192001" cy="1323439"/>
          </a:xfrm>
          <a:prstGeom prst="rect">
            <a:avLst/>
          </a:prstGeom>
          <a:solidFill>
            <a:schemeClr val="tx1">
              <a:lumMod val="50000"/>
              <a:lumOff val="50000"/>
            </a:schemeClr>
          </a:solidFill>
        </p:spPr>
        <p:txBody>
          <a:bodyPr wrap="square" rtlCol="0">
            <a:spAutoFit/>
          </a:bodyPr>
          <a:lstStyle/>
          <a:p>
            <a:pPr algn="ctr"/>
            <a:r>
              <a:rPr lang="en-US" sz="4000" b="1" dirty="0">
                <a:latin typeface="Arial" panose="020B0604020202020204" pitchFamily="34" charset="0"/>
                <a:cs typeface="Arial" panose="020B0604020202020204" pitchFamily="34" charset="0"/>
              </a:rPr>
              <a:t>B2H: Local to National </a:t>
            </a:r>
          </a:p>
          <a:p>
            <a:pPr algn="ctr"/>
            <a:r>
              <a:rPr lang="en-US" sz="4000" b="1" dirty="0">
                <a:latin typeface="Arial" panose="020B0604020202020204" pitchFamily="34" charset="0"/>
                <a:cs typeface="Arial" panose="020B0604020202020204" pitchFamily="34" charset="0"/>
              </a:rPr>
              <a:t>Community Resilience</a:t>
            </a:r>
          </a:p>
        </p:txBody>
      </p:sp>
      <p:sp>
        <p:nvSpPr>
          <p:cNvPr id="6" name="TextBox 5"/>
          <p:cNvSpPr txBox="1"/>
          <p:nvPr/>
        </p:nvSpPr>
        <p:spPr>
          <a:xfrm>
            <a:off x="3447046" y="4454410"/>
            <a:ext cx="5823956" cy="2246769"/>
          </a:xfrm>
          <a:prstGeom prst="rect">
            <a:avLst/>
          </a:prstGeom>
          <a:solidFill>
            <a:schemeClr val="accent4">
              <a:lumMod val="20000"/>
              <a:lumOff val="80000"/>
            </a:schemeClr>
          </a:solidFill>
          <a:ln w="38100">
            <a:solidFill>
              <a:schemeClr val="bg1"/>
            </a:solidFill>
          </a:ln>
        </p:spPr>
        <p:txBody>
          <a:bodyPr wrap="square" rtlCol="0">
            <a:spAutoFit/>
          </a:bodyPr>
          <a:lstStyle/>
          <a:p>
            <a:pPr marL="342900" indent="-342900">
              <a:buFont typeface="Wingdings" panose="05000000000000000000" pitchFamily="2" charset="2"/>
              <a:buChar char="Ø"/>
            </a:pPr>
            <a:r>
              <a:rPr lang="en-US" sz="2000" dirty="0">
                <a:latin typeface="Arial" panose="020B0604020202020204" pitchFamily="34" charset="0"/>
                <a:cs typeface="Arial" panose="020B0604020202020204" pitchFamily="34" charset="0"/>
              </a:rPr>
              <a:t>Grassroots created and driven </a:t>
            </a:r>
          </a:p>
          <a:p>
            <a:pPr marL="342900" indent="-342900">
              <a:buFont typeface="Wingdings" panose="05000000000000000000" pitchFamily="2" charset="2"/>
              <a:buChar char="Ø"/>
            </a:pPr>
            <a:r>
              <a:rPr lang="en-US" sz="2000" dirty="0">
                <a:latin typeface="Arial" panose="020B0604020202020204" pitchFamily="34" charset="0"/>
                <a:cs typeface="Arial" panose="020B0604020202020204" pitchFamily="34" charset="0"/>
              </a:rPr>
              <a:t>Multi-stakeholder collaborative effort and inclusive approach</a:t>
            </a:r>
          </a:p>
          <a:p>
            <a:pPr marL="342900" indent="-342900">
              <a:buFont typeface="Wingdings" panose="05000000000000000000" pitchFamily="2" charset="2"/>
              <a:buChar char="Ø"/>
            </a:pPr>
            <a:r>
              <a:rPr lang="en-US" sz="2000" dirty="0">
                <a:latin typeface="Arial" panose="020B0604020202020204" pitchFamily="34" charset="0"/>
                <a:cs typeface="Arial" panose="020B0604020202020204" pitchFamily="34" charset="0"/>
              </a:rPr>
              <a:t>Leverages private and public investment in impacted communities</a:t>
            </a:r>
          </a:p>
          <a:p>
            <a:pPr marL="342900" indent="-342900">
              <a:buFont typeface="Wingdings" panose="05000000000000000000" pitchFamily="2" charset="2"/>
              <a:buChar char="Ø"/>
            </a:pPr>
            <a:r>
              <a:rPr lang="en-US" sz="2000" dirty="0">
                <a:latin typeface="Arial" panose="020B0604020202020204" pitchFamily="34" charset="0"/>
                <a:cs typeface="Arial" panose="020B0604020202020204" pitchFamily="34" charset="0"/>
              </a:rPr>
              <a:t>Flips community challenges into community opportunities</a:t>
            </a: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202" y="2639708"/>
            <a:ext cx="2864996" cy="2656192"/>
          </a:xfrm>
          <a:prstGeom prst="rect">
            <a:avLst/>
          </a:prstGeom>
        </p:spPr>
      </p:pic>
      <p:pic>
        <p:nvPicPr>
          <p:cNvPr id="8" name="Picture 7"/>
          <p:cNvPicPr>
            <a:picLocks noChangeAspect="1"/>
          </p:cNvPicPr>
          <p:nvPr/>
        </p:nvPicPr>
        <p:blipFill>
          <a:blip r:embed="rId9"/>
          <a:stretch>
            <a:fillRect/>
          </a:stretch>
        </p:blipFill>
        <p:spPr>
          <a:xfrm>
            <a:off x="9522850" y="2796490"/>
            <a:ext cx="2647951" cy="2781300"/>
          </a:xfrm>
          <a:prstGeom prst="rect">
            <a:avLst/>
          </a:prstGeom>
        </p:spPr>
      </p:pic>
    </p:spTree>
    <p:extLst>
      <p:ext uri="{BB962C8B-B14F-4D97-AF65-F5344CB8AC3E}">
        <p14:creationId xmlns:p14="http://schemas.microsoft.com/office/powerpoint/2010/main" val="125764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70"/>
            <a:ext cx="3651467" cy="1676603"/>
          </a:xfrm>
        </p:spPr>
        <p:txBody>
          <a:bodyPr vert="horz" lIns="91440" tIns="45720" rIns="91440" bIns="45720" rtlCol="0" anchor="ctr">
            <a:normAutofit fontScale="90000"/>
          </a:bodyPr>
          <a:lstStyle/>
          <a:p>
            <a:r>
              <a:rPr lang="en-US" b="1" dirty="0">
                <a:latin typeface="Arial" panose="020B0604020202020204" pitchFamily="34" charset="0"/>
                <a:cs typeface="Arial" panose="020B0604020202020204" pitchFamily="34" charset="0"/>
              </a:rPr>
              <a:t>B2H: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Triple Bottom Line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Benefits</a:t>
            </a:r>
            <a:br>
              <a:rPr lang="en-US" sz="2800" b="1" dirty="0"/>
            </a:br>
            <a:endParaRPr lang="en-US" sz="2800" b="1" dirty="0"/>
          </a:p>
        </p:txBody>
      </p:sp>
      <p:pic>
        <p:nvPicPr>
          <p:cNvPr id="7" name="Picture Placeholder 6"/>
          <p:cNvPicPr>
            <a:picLocks noGrp="1" noChangeAspect="1"/>
          </p:cNvPicPr>
          <p:nvPr>
            <p:ph type="pic" idx="1"/>
          </p:nvPr>
        </p:nvPicPr>
        <p:blipFill rotWithShape="1">
          <a:blip r:embed="rId3"/>
          <a:srcRect t="7890" b="7890"/>
          <a:stretch/>
        </p:blipFill>
        <p:spPr>
          <a:xfrm>
            <a:off x="2080768" y="0"/>
            <a:ext cx="10111232" cy="4475018"/>
          </a:xfrm>
          <a:prstGeom prst="rect">
            <a:avLst/>
          </a:prstGeom>
          <a:solidFill>
            <a:schemeClr val="accent1">
              <a:lumMod val="20000"/>
              <a:lumOff val="80000"/>
            </a:schemeClr>
          </a:solidFill>
          <a:effectLst/>
        </p:spPr>
      </p:pic>
      <p:sp>
        <p:nvSpPr>
          <p:cNvPr id="4" name="Text Placeholder 3"/>
          <p:cNvSpPr>
            <a:spLocks noGrp="1"/>
          </p:cNvSpPr>
          <p:nvPr>
            <p:ph type="body" sz="half" idx="2"/>
          </p:nvPr>
        </p:nvSpPr>
        <p:spPr>
          <a:xfrm>
            <a:off x="648932" y="2438404"/>
            <a:ext cx="3651467" cy="3785419"/>
          </a:xfrm>
        </p:spPr>
        <p:txBody>
          <a:bodyPr vert="horz" lIns="91440" tIns="45720" rIns="91440" bIns="45720" rtlCol="0">
            <a:normAutofit/>
          </a:bodyPr>
          <a:lstStyle/>
          <a:p>
            <a:pPr indent="-228600">
              <a:buFont typeface="Arial" panose="020B0604020202020204" pitchFamily="34" charset="0"/>
              <a:buChar char="•"/>
            </a:pPr>
            <a:r>
              <a:rPr lang="en-US" sz="2400" b="1" i="1" dirty="0">
                <a:latin typeface="Arial" panose="020B0604020202020204" pitchFamily="34" charset="0"/>
                <a:cs typeface="Arial" panose="020B0604020202020204" pitchFamily="34" charset="0"/>
              </a:rPr>
              <a:t>Health</a:t>
            </a:r>
          </a:p>
          <a:p>
            <a:pPr indent="-228600">
              <a:buFont typeface="Arial" panose="020B0604020202020204" pitchFamily="34" charset="0"/>
              <a:buChar char="•"/>
            </a:pPr>
            <a:r>
              <a:rPr lang="en-US" sz="2400" b="1" i="1" dirty="0">
                <a:latin typeface="Arial" panose="020B0604020202020204" pitchFamily="34" charset="0"/>
                <a:cs typeface="Arial" panose="020B0604020202020204" pitchFamily="34" charset="0"/>
              </a:rPr>
              <a:t>Environmental </a:t>
            </a:r>
          </a:p>
          <a:p>
            <a:pPr indent="-228600">
              <a:buFont typeface="Arial" panose="020B0604020202020204" pitchFamily="34" charset="0"/>
              <a:buChar char="•"/>
            </a:pPr>
            <a:r>
              <a:rPr lang="en-US" sz="2400" b="1" i="1" dirty="0">
                <a:latin typeface="Arial" panose="020B0604020202020204" pitchFamily="34" charset="0"/>
                <a:cs typeface="Arial" panose="020B0604020202020204" pitchFamily="34" charset="0"/>
              </a:rPr>
              <a:t>Economic</a:t>
            </a:r>
          </a:p>
        </p:txBody>
      </p:sp>
    </p:spTree>
    <p:extLst>
      <p:ext uri="{BB962C8B-B14F-4D97-AF65-F5344CB8AC3E}">
        <p14:creationId xmlns:p14="http://schemas.microsoft.com/office/powerpoint/2010/main" val="875257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681174152"/>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068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65104"/>
            <a:ext cx="12001500" cy="832001"/>
          </a:xfrm>
          <a:solidFill>
            <a:schemeClr val="bg2">
              <a:lumMod val="90000"/>
            </a:schemeClr>
          </a:solidFill>
        </p:spPr>
        <p:txBody>
          <a:bodyPr>
            <a:normAutofit/>
          </a:bodyPr>
          <a:lstStyle/>
          <a:p>
            <a:pPr algn="ctr"/>
            <a:r>
              <a:rPr lang="en-US" sz="3200" b="1" dirty="0">
                <a:latin typeface="Arial" panose="020B0604020202020204" pitchFamily="34" charset="0"/>
                <a:cs typeface="Arial" panose="020B0604020202020204" pitchFamily="34" charset="0"/>
              </a:rPr>
              <a:t>B2H Success Model: Environmental Justice (Clearwater, FL) </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31800" y="3822703"/>
            <a:ext cx="3293973" cy="2691517"/>
          </a:xfrm>
        </p:spPr>
      </p:pic>
      <p:sp>
        <p:nvSpPr>
          <p:cNvPr id="11" name="Content Placeholder 10"/>
          <p:cNvSpPr>
            <a:spLocks noGrp="1"/>
          </p:cNvSpPr>
          <p:nvPr>
            <p:ph sz="quarter" idx="2"/>
          </p:nvPr>
        </p:nvSpPr>
        <p:spPr>
          <a:xfrm>
            <a:off x="6019802" y="1485900"/>
            <a:ext cx="5880100" cy="5028316"/>
          </a:xfrm>
          <a:solidFill>
            <a:schemeClr val="accent2">
              <a:lumMod val="20000"/>
              <a:lumOff val="80000"/>
            </a:schemeClr>
          </a:solidFill>
        </p:spPr>
        <p:txBody>
          <a:bodyPr>
            <a:normAutofit fontScale="92500" lnSpcReduction="10000"/>
          </a:bodyPr>
          <a:lstStyle/>
          <a:p>
            <a:pPr marL="0" indent="0">
              <a:buNone/>
            </a:pPr>
            <a:r>
              <a:rPr lang="en-US" sz="2400" b="1" dirty="0">
                <a:latin typeface="Arial" panose="020B0604020202020204" pitchFamily="34" charset="0"/>
                <a:cs typeface="Arial" panose="020B0604020202020204" pitchFamily="34" charset="0"/>
              </a:rPr>
              <a:t>Focus:</a:t>
            </a:r>
          </a:p>
          <a:p>
            <a:r>
              <a:rPr lang="en-US" sz="2400" dirty="0">
                <a:latin typeface="Arial" panose="020B0604020202020204" pitchFamily="34" charset="0"/>
                <a:cs typeface="Arial" panose="020B0604020202020204" pitchFamily="34" charset="0"/>
              </a:rPr>
              <a:t>Merger between environmental justice and brownfields redevelopment</a:t>
            </a:r>
          </a:p>
          <a:p>
            <a:r>
              <a:rPr lang="en-US" sz="2400" dirty="0">
                <a:latin typeface="Arial" panose="020B0604020202020204" pitchFamily="34" charset="0"/>
                <a:cs typeface="Arial" panose="020B0604020202020204" pitchFamily="34" charset="0"/>
              </a:rPr>
              <a:t>Free medical care</a:t>
            </a:r>
          </a:p>
          <a:p>
            <a:r>
              <a:rPr lang="en-US" sz="2400" dirty="0">
                <a:latin typeface="Arial" panose="020B0604020202020204" pitchFamily="34" charset="0"/>
                <a:cs typeface="Arial" panose="020B0604020202020204" pitchFamily="34" charset="0"/>
              </a:rPr>
              <a:t>Medical workforce development and training</a:t>
            </a:r>
          </a:p>
          <a:p>
            <a:pPr marL="0" indent="0">
              <a:buNone/>
            </a:pPr>
            <a:r>
              <a:rPr lang="en-US" sz="2400" b="1" dirty="0">
                <a:latin typeface="Arial" panose="020B0604020202020204" pitchFamily="34" charset="0"/>
                <a:cs typeface="Arial" panose="020B0604020202020204" pitchFamily="34" charset="0"/>
              </a:rPr>
              <a:t>Assets:</a:t>
            </a:r>
          </a:p>
          <a:p>
            <a:r>
              <a:rPr lang="en-US" sz="2400" dirty="0">
                <a:latin typeface="Arial" panose="020B0604020202020204" pitchFamily="34" charset="0"/>
                <a:cs typeface="Arial" panose="020B0604020202020204" pitchFamily="34" charset="0"/>
              </a:rPr>
              <a:t>Property provided for low/no cost by city (i.e. $1 per year)</a:t>
            </a:r>
          </a:p>
          <a:p>
            <a:r>
              <a:rPr lang="en-US" sz="2400" dirty="0">
                <a:latin typeface="Arial" panose="020B0604020202020204" pitchFamily="34" charset="0"/>
                <a:cs typeface="Arial" panose="020B0604020202020204" pitchFamily="34" charset="0"/>
              </a:rPr>
              <a:t>Florida legislature support through tobacco funds</a:t>
            </a:r>
          </a:p>
          <a:p>
            <a:r>
              <a:rPr lang="en-US" sz="2400" dirty="0">
                <a:latin typeface="Arial" panose="020B0604020202020204" pitchFamily="34" charset="0"/>
                <a:cs typeface="Arial" panose="020B0604020202020204" pitchFamily="34" charset="0"/>
              </a:rPr>
              <a:t>EPA petroleum tank removal funding</a:t>
            </a:r>
          </a:p>
          <a:p>
            <a:r>
              <a:rPr lang="en-US" sz="2400" dirty="0">
                <a:latin typeface="Arial" panose="020B0604020202020204" pitchFamily="34" charset="0"/>
                <a:cs typeface="Arial" panose="020B0604020202020204" pitchFamily="34" charset="0"/>
              </a:rPr>
              <a:t>Philanthropy and Private Support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370902"/>
            <a:ext cx="2209800" cy="2451801"/>
          </a:xfrm>
          <a:prstGeom prst="rect">
            <a:avLst/>
          </a:prstGeom>
        </p:spPr>
      </p:pic>
      <p:sp>
        <p:nvSpPr>
          <p:cNvPr id="9" name="TextBox 8"/>
          <p:cNvSpPr txBox="1"/>
          <p:nvPr/>
        </p:nvSpPr>
        <p:spPr>
          <a:xfrm>
            <a:off x="3725773" y="4394203"/>
            <a:ext cx="1735227" cy="1631216"/>
          </a:xfrm>
          <a:prstGeom prst="rect">
            <a:avLst/>
          </a:prstGeom>
          <a:solidFill>
            <a:schemeClr val="bg2">
              <a:lumMod val="75000"/>
            </a:schemeClr>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Willa Carson Community Health and Wellness Center</a:t>
            </a:r>
          </a:p>
        </p:txBody>
      </p:sp>
      <p:sp>
        <p:nvSpPr>
          <p:cNvPr id="13" name="Oval Callout 12"/>
          <p:cNvSpPr/>
          <p:nvPr/>
        </p:nvSpPr>
        <p:spPr>
          <a:xfrm>
            <a:off x="2821079" y="1828804"/>
            <a:ext cx="2474823" cy="1993899"/>
          </a:xfrm>
          <a:prstGeom prst="wedgeEllipseCallout">
            <a:avLst>
              <a:gd name="adj1" fmla="val -104436"/>
              <a:gd name="adj2" fmla="val -31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I want my friends to stop dying at the bus stop</a:t>
            </a:r>
          </a:p>
        </p:txBody>
      </p:sp>
    </p:spTree>
    <p:extLst>
      <p:ext uri="{BB962C8B-B14F-4D97-AF65-F5344CB8AC3E}">
        <p14:creationId xmlns:p14="http://schemas.microsoft.com/office/powerpoint/2010/main" val="4153302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25000"/>
          </a:blip>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DF19F0-AA68-466A-BD2B-34FD52AEDFA6}"/>
              </a:ext>
            </a:extLst>
          </p:cNvPr>
          <p:cNvPicPr>
            <a:picLocks noChangeAspect="1"/>
          </p:cNvPicPr>
          <p:nvPr/>
        </p:nvPicPr>
        <p:blipFill>
          <a:blip r:embed="rId4"/>
          <a:stretch>
            <a:fillRect/>
          </a:stretch>
        </p:blipFill>
        <p:spPr>
          <a:xfrm>
            <a:off x="243840" y="1584964"/>
            <a:ext cx="3632200" cy="4931853"/>
          </a:xfrm>
          <a:prstGeom prst="rect">
            <a:avLst/>
          </a:prstGeom>
          <a:ln w="38100">
            <a:solidFill>
              <a:srgbClr val="00B0F0"/>
            </a:solidFill>
          </a:ln>
        </p:spPr>
      </p:pic>
      <p:pic>
        <p:nvPicPr>
          <p:cNvPr id="5" name="Picture 4">
            <a:extLst>
              <a:ext uri="{FF2B5EF4-FFF2-40B4-BE49-F238E27FC236}">
                <a16:creationId xmlns:a16="http://schemas.microsoft.com/office/drawing/2014/main" id="{CD4B7594-F2A4-4514-8622-5BF22624BCE8}"/>
              </a:ext>
            </a:extLst>
          </p:cNvPr>
          <p:cNvPicPr>
            <a:picLocks noChangeAspect="1"/>
          </p:cNvPicPr>
          <p:nvPr/>
        </p:nvPicPr>
        <p:blipFill>
          <a:blip r:embed="rId5"/>
          <a:stretch>
            <a:fillRect/>
          </a:stretch>
        </p:blipFill>
        <p:spPr>
          <a:xfrm>
            <a:off x="3876041" y="1517095"/>
            <a:ext cx="5292656" cy="890809"/>
          </a:xfrm>
          <a:prstGeom prst="rect">
            <a:avLst/>
          </a:prstGeom>
        </p:spPr>
      </p:pic>
      <p:sp>
        <p:nvSpPr>
          <p:cNvPr id="73" name="Text Placeholder 72"/>
          <p:cNvSpPr>
            <a:spLocks noGrp="1"/>
          </p:cNvSpPr>
          <p:nvPr>
            <p:ph type="body" idx="1"/>
          </p:nvPr>
        </p:nvSpPr>
        <p:spPr>
          <a:xfrm>
            <a:off x="3876041" y="2407901"/>
            <a:ext cx="5292656" cy="4108912"/>
          </a:xfrm>
          <a:solidFill>
            <a:srgbClr val="002060"/>
          </a:solidFill>
          <a:ln w="38100">
            <a:solidFill>
              <a:srgbClr val="FFC000"/>
            </a:solidFill>
          </a:ln>
        </p:spPr>
        <p:txBody>
          <a:bodyPr>
            <a:normAutofit/>
          </a:bodyPr>
          <a:lstStyle/>
          <a:p>
            <a:r>
              <a:rPr lang="en-US" sz="2133" b="1" dirty="0">
                <a:solidFill>
                  <a:schemeClr val="bg1"/>
                </a:solidFill>
                <a:highlight>
                  <a:srgbClr val="FF0000"/>
                </a:highlight>
              </a:rPr>
              <a:t>Community Driven Outcomes: </a:t>
            </a:r>
            <a:r>
              <a:rPr lang="en-US" sz="2133" b="1" dirty="0">
                <a:solidFill>
                  <a:schemeClr val="bg1"/>
                </a:solidFill>
              </a:rPr>
              <a:t> </a:t>
            </a:r>
          </a:p>
          <a:p>
            <a:r>
              <a:rPr lang="en-US" sz="2133" b="1" dirty="0">
                <a:solidFill>
                  <a:schemeClr val="bg1"/>
                </a:solidFill>
              </a:rPr>
              <a:t>Community space for health care,  physical activity, job training </a:t>
            </a:r>
          </a:p>
          <a:p>
            <a:r>
              <a:rPr lang="en-US" sz="2133" b="1" dirty="0">
                <a:solidFill>
                  <a:schemeClr val="bg1"/>
                </a:solidFill>
                <a:highlight>
                  <a:srgbClr val="FF0000"/>
                </a:highlight>
              </a:rPr>
              <a:t>Design: </a:t>
            </a:r>
          </a:p>
          <a:p>
            <a:r>
              <a:rPr lang="en-US" sz="2133" b="1" dirty="0">
                <a:solidFill>
                  <a:schemeClr val="bg1"/>
                </a:solidFill>
              </a:rPr>
              <a:t>Partnership of community &amp; faith based organizations, health care, academic, government,  philanthropy, industry</a:t>
            </a:r>
          </a:p>
          <a:p>
            <a:r>
              <a:rPr lang="en-US" sz="2133" b="1" dirty="0">
                <a:solidFill>
                  <a:schemeClr val="bg1"/>
                </a:solidFill>
                <a:highlight>
                  <a:srgbClr val="FF0000"/>
                </a:highlight>
              </a:rPr>
              <a:t>Special Assets: </a:t>
            </a:r>
          </a:p>
          <a:p>
            <a:r>
              <a:rPr lang="en-US" sz="2133" b="1" dirty="0">
                <a:solidFill>
                  <a:schemeClr val="bg1"/>
                </a:solidFill>
              </a:rPr>
              <a:t>Rural development, diabetes, energy, housing, entertainment industry</a:t>
            </a:r>
          </a:p>
          <a:p>
            <a:endParaRPr lang="en-US" dirty="0"/>
          </a:p>
        </p:txBody>
      </p:sp>
      <p:sp>
        <p:nvSpPr>
          <p:cNvPr id="74" name="Text Placeholder 73"/>
          <p:cNvSpPr>
            <a:spLocks noGrp="1"/>
          </p:cNvSpPr>
          <p:nvPr>
            <p:ph type="body" sz="quarter" idx="13"/>
          </p:nvPr>
        </p:nvSpPr>
        <p:spPr>
          <a:xfrm>
            <a:off x="118533" y="341187"/>
            <a:ext cx="11833723" cy="556280"/>
          </a:xfrm>
          <a:solidFill>
            <a:schemeClr val="bg2">
              <a:lumMod val="90000"/>
            </a:schemeClr>
          </a:solidFill>
        </p:spPr>
        <p:txBody>
          <a:bodyPr>
            <a:normAutofit/>
          </a:bodyPr>
          <a:lstStyle/>
          <a:p>
            <a:r>
              <a:rPr lang="en-US" dirty="0">
                <a:solidFill>
                  <a:schemeClr val="tx1"/>
                </a:solidFill>
                <a:latin typeface="Arial" panose="020B0604020202020204" pitchFamily="34" charset="0"/>
                <a:cs typeface="Arial" panose="020B0604020202020204" pitchFamily="34" charset="0"/>
              </a:rPr>
              <a:t>B2H Success </a:t>
            </a:r>
            <a:r>
              <a:rPr lang="en-US" altLang="en-US" dirty="0">
                <a:solidFill>
                  <a:schemeClr val="tx1"/>
                </a:solidFill>
                <a:latin typeface="Arial" panose="020B0604020202020204" pitchFamily="34" charset="0"/>
                <a:cs typeface="Arial" panose="020B0604020202020204" pitchFamily="34" charset="0"/>
              </a:rPr>
              <a:t>Model: Rural Communities (Grundy County, TN)</a:t>
            </a:r>
          </a:p>
          <a:p>
            <a:endParaRPr lang="en-US" alt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endParaRPr>
          </a:p>
        </p:txBody>
      </p:sp>
      <p:sp>
        <p:nvSpPr>
          <p:cNvPr id="76" name="Footer Placeholder 75"/>
          <p:cNvSpPr>
            <a:spLocks noGrp="1"/>
          </p:cNvSpPr>
          <p:nvPr>
            <p:ph type="ftr" sz="quarter" idx="15"/>
          </p:nvPr>
        </p:nvSpPr>
        <p:spPr/>
        <p:txBody>
          <a:bodyPr/>
          <a:lstStyle/>
          <a:p>
            <a:r>
              <a:rPr lang="en-US"/>
              <a:t>Slide</a:t>
            </a:r>
            <a:endParaRPr lang="en-US" dirty="0"/>
          </a:p>
        </p:txBody>
      </p:sp>
      <p:pic>
        <p:nvPicPr>
          <p:cNvPr id="3" name="Picture 2">
            <a:extLst>
              <a:ext uri="{FF2B5EF4-FFF2-40B4-BE49-F238E27FC236}">
                <a16:creationId xmlns:a16="http://schemas.microsoft.com/office/drawing/2014/main" id="{3D03587D-6DA1-4648-94E0-E13B4E9961C4}"/>
              </a:ext>
            </a:extLst>
          </p:cNvPr>
          <p:cNvPicPr>
            <a:picLocks noChangeAspect="1"/>
          </p:cNvPicPr>
          <p:nvPr/>
        </p:nvPicPr>
        <p:blipFill>
          <a:blip r:embed="rId6"/>
          <a:stretch>
            <a:fillRect/>
          </a:stretch>
        </p:blipFill>
        <p:spPr>
          <a:xfrm>
            <a:off x="9168700" y="1599187"/>
            <a:ext cx="2782177" cy="2532546"/>
          </a:xfrm>
          <a:prstGeom prst="rect">
            <a:avLst/>
          </a:prstGeom>
          <a:ln w="57150">
            <a:solidFill>
              <a:srgbClr val="00B0F0"/>
            </a:solidFill>
          </a:ln>
        </p:spPr>
      </p:pic>
      <p:pic>
        <p:nvPicPr>
          <p:cNvPr id="6" name="Picture 5">
            <a:extLst>
              <a:ext uri="{FF2B5EF4-FFF2-40B4-BE49-F238E27FC236}">
                <a16:creationId xmlns:a16="http://schemas.microsoft.com/office/drawing/2014/main" id="{88D6235F-BA78-4E23-B75A-7329356546D5}"/>
              </a:ext>
            </a:extLst>
          </p:cNvPr>
          <p:cNvPicPr>
            <a:picLocks noChangeAspect="1"/>
          </p:cNvPicPr>
          <p:nvPr/>
        </p:nvPicPr>
        <p:blipFill>
          <a:blip r:embed="rId7"/>
          <a:stretch>
            <a:fillRect/>
          </a:stretch>
        </p:blipFill>
        <p:spPr>
          <a:xfrm>
            <a:off x="9740372" y="4393878"/>
            <a:ext cx="1761067" cy="1456267"/>
          </a:xfrm>
          <a:prstGeom prst="rect">
            <a:avLst/>
          </a:prstGeom>
          <a:ln w="38100">
            <a:solidFill>
              <a:srgbClr val="FFC000"/>
            </a:solidFill>
          </a:ln>
        </p:spPr>
      </p:pic>
    </p:spTree>
    <p:extLst>
      <p:ext uri="{BB962C8B-B14F-4D97-AF65-F5344CB8AC3E}">
        <p14:creationId xmlns:p14="http://schemas.microsoft.com/office/powerpoint/2010/main" val="232529932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9394F3E-3474-4549-9F0F-5AC50BB0F259}">
  <ds:schemaRefs>
    <ds:schemaRef ds:uri="ESRI.ArcGIS.Mapping.OfficeIntegration.PowerPointInfo"/>
  </ds:schemaRefs>
</ds:datastoreItem>
</file>

<file path=customXml/itemProps10.xml><?xml version="1.0" encoding="utf-8"?>
<ds:datastoreItem xmlns:ds="http://schemas.openxmlformats.org/officeDocument/2006/customXml" ds:itemID="{3EC5596A-4E09-4CCC-9B58-7130AB43C895}">
  <ds:schemaRefs>
    <ds:schemaRef ds:uri="ESRI.ArcGIS.Mapping.OfficeIntegration.PowerPointInfo"/>
  </ds:schemaRefs>
</ds:datastoreItem>
</file>

<file path=customXml/itemProps11.xml><?xml version="1.0" encoding="utf-8"?>
<ds:datastoreItem xmlns:ds="http://schemas.openxmlformats.org/officeDocument/2006/customXml" ds:itemID="{F9D76124-E79A-437F-BC56-6A9D48347ECE}">
  <ds:schemaRefs>
    <ds:schemaRef ds:uri="ESRI.ArcGIS.Mapping.OfficeIntegration.PowerPointInfo"/>
  </ds:schemaRefs>
</ds:datastoreItem>
</file>

<file path=customXml/itemProps12.xml><?xml version="1.0" encoding="utf-8"?>
<ds:datastoreItem xmlns:ds="http://schemas.openxmlformats.org/officeDocument/2006/customXml" ds:itemID="{B77D1B8C-80E5-40FE-BECC-42C374F335AF}">
  <ds:schemaRefs>
    <ds:schemaRef ds:uri="ESRI.ArcGIS.Mapping.OfficeIntegration.PowerPointInfo"/>
  </ds:schemaRefs>
</ds:datastoreItem>
</file>

<file path=customXml/itemProps13.xml><?xml version="1.0" encoding="utf-8"?>
<ds:datastoreItem xmlns:ds="http://schemas.openxmlformats.org/officeDocument/2006/customXml" ds:itemID="{91CA38C7-C41B-4A83-B790-EBECDB0668DD}">
  <ds:schemaRefs>
    <ds:schemaRef ds:uri="ESRI.ArcGIS.Mapping.OfficeIntegration.PowerPointInfo"/>
  </ds:schemaRefs>
</ds:datastoreItem>
</file>

<file path=customXml/itemProps14.xml><?xml version="1.0" encoding="utf-8"?>
<ds:datastoreItem xmlns:ds="http://schemas.openxmlformats.org/officeDocument/2006/customXml" ds:itemID="{B47B9C8F-DB56-4EBD-8F6A-F59BC4B5E4F1}">
  <ds:schemaRefs>
    <ds:schemaRef ds:uri="ESRI.ArcGIS.Mapping.OfficeIntegration.PowerPointInfo"/>
  </ds:schemaRefs>
</ds:datastoreItem>
</file>

<file path=customXml/itemProps15.xml><?xml version="1.0" encoding="utf-8"?>
<ds:datastoreItem xmlns:ds="http://schemas.openxmlformats.org/officeDocument/2006/customXml" ds:itemID="{C2EA915D-EF6E-4A7A-BDFA-3C646E6D1E6D}">
  <ds:schemaRefs>
    <ds:schemaRef ds:uri="ESRI.ArcGIS.Mapping.OfficeIntegration.PowerPointInfo"/>
  </ds:schemaRefs>
</ds:datastoreItem>
</file>

<file path=customXml/itemProps16.xml><?xml version="1.0" encoding="utf-8"?>
<ds:datastoreItem xmlns:ds="http://schemas.openxmlformats.org/officeDocument/2006/customXml" ds:itemID="{0105FF70-E618-4D6D-B0FE-329EF7A8443F}">
  <ds:schemaRefs>
    <ds:schemaRef ds:uri="ESRI.ArcGIS.Mapping.OfficeIntegration.PowerPointInfo"/>
  </ds:schemaRefs>
</ds:datastoreItem>
</file>

<file path=customXml/itemProps17.xml><?xml version="1.0" encoding="utf-8"?>
<ds:datastoreItem xmlns:ds="http://schemas.openxmlformats.org/officeDocument/2006/customXml" ds:itemID="{0F287FE9-6B5A-49FB-BDB9-0635BA283090}">
  <ds:schemaRefs>
    <ds:schemaRef ds:uri="ESRI.ArcGIS.Mapping.OfficeIntegration.PowerPointInfo"/>
  </ds:schemaRefs>
</ds:datastoreItem>
</file>

<file path=customXml/itemProps18.xml><?xml version="1.0" encoding="utf-8"?>
<ds:datastoreItem xmlns:ds="http://schemas.openxmlformats.org/officeDocument/2006/customXml" ds:itemID="{C46D5242-65E3-477D-A6C5-50F13E1907BB}">
  <ds:schemaRefs>
    <ds:schemaRef ds:uri="ESRI.ArcGIS.Mapping.OfficeIntegration.PowerPointInfo"/>
  </ds:schemaRefs>
</ds:datastoreItem>
</file>

<file path=customXml/itemProps19.xml><?xml version="1.0" encoding="utf-8"?>
<ds:datastoreItem xmlns:ds="http://schemas.openxmlformats.org/officeDocument/2006/customXml" ds:itemID="{4412E469-19BC-4867-BDBC-2C9C457075E1}">
  <ds:schemaRefs>
    <ds:schemaRef ds:uri="ESRI.ArcGIS.Mapping.OfficeIntegration.PowerPointInfo"/>
  </ds:schemaRefs>
</ds:datastoreItem>
</file>

<file path=customXml/itemProps2.xml><?xml version="1.0" encoding="utf-8"?>
<ds:datastoreItem xmlns:ds="http://schemas.openxmlformats.org/officeDocument/2006/customXml" ds:itemID="{8655EE74-45B0-4C9E-8D4D-7BB0642A3E5A}">
  <ds:schemaRefs>
    <ds:schemaRef ds:uri="ESRI.ArcGIS.Mapping.OfficeIntegration.PowerPointInfo"/>
  </ds:schemaRefs>
</ds:datastoreItem>
</file>

<file path=customXml/itemProps20.xml><?xml version="1.0" encoding="utf-8"?>
<ds:datastoreItem xmlns:ds="http://schemas.openxmlformats.org/officeDocument/2006/customXml" ds:itemID="{26015A2D-54E1-469B-BFC3-144644A584E3}">
  <ds:schemaRefs>
    <ds:schemaRef ds:uri="ESRI.ArcGIS.Mapping.OfficeIntegration.PowerPointInfo"/>
  </ds:schemaRefs>
</ds:datastoreItem>
</file>

<file path=customXml/itemProps21.xml><?xml version="1.0" encoding="utf-8"?>
<ds:datastoreItem xmlns:ds="http://schemas.openxmlformats.org/officeDocument/2006/customXml" ds:itemID="{097315A6-7482-4F5C-8A6C-662719DB1DD2}">
  <ds:schemaRefs>
    <ds:schemaRef ds:uri="ESRI.ArcGIS.Mapping.OfficeIntegration.PowerPointInfo"/>
  </ds:schemaRefs>
</ds:datastoreItem>
</file>

<file path=customXml/itemProps22.xml><?xml version="1.0" encoding="utf-8"?>
<ds:datastoreItem xmlns:ds="http://schemas.openxmlformats.org/officeDocument/2006/customXml" ds:itemID="{F251D8CE-CCD1-4BA8-BC66-25123753E045}">
  <ds:schemaRefs>
    <ds:schemaRef ds:uri="ESRI.ArcGIS.Mapping.OfficeIntegration.PowerPointInfo"/>
  </ds:schemaRefs>
</ds:datastoreItem>
</file>

<file path=customXml/itemProps23.xml><?xml version="1.0" encoding="utf-8"?>
<ds:datastoreItem xmlns:ds="http://schemas.openxmlformats.org/officeDocument/2006/customXml" ds:itemID="{86FD555C-4142-40A1-ADD2-6F1A52C0735A}">
  <ds:schemaRefs>
    <ds:schemaRef ds:uri="ESRI.ArcGIS.Mapping.OfficeIntegration.PowerPointInfo"/>
  </ds:schemaRefs>
</ds:datastoreItem>
</file>

<file path=customXml/itemProps24.xml><?xml version="1.0" encoding="utf-8"?>
<ds:datastoreItem xmlns:ds="http://schemas.openxmlformats.org/officeDocument/2006/customXml" ds:itemID="{FB6F773D-C561-4221-A49C-A7F58C1EE2E0}">
  <ds:schemaRefs>
    <ds:schemaRef ds:uri="ESRI.ArcGIS.Mapping.OfficeIntegration.PowerPointInfo"/>
  </ds:schemaRefs>
</ds:datastoreItem>
</file>

<file path=customXml/itemProps25.xml><?xml version="1.0" encoding="utf-8"?>
<ds:datastoreItem xmlns:ds="http://schemas.openxmlformats.org/officeDocument/2006/customXml" ds:itemID="{764F8D49-8E77-4A66-8AFF-C7391101C56C}">
  <ds:schemaRefs>
    <ds:schemaRef ds:uri="ESRI.ArcGIS.Mapping.OfficeIntegration.PowerPointInfo"/>
  </ds:schemaRefs>
</ds:datastoreItem>
</file>

<file path=customXml/itemProps26.xml><?xml version="1.0" encoding="utf-8"?>
<ds:datastoreItem xmlns:ds="http://schemas.openxmlformats.org/officeDocument/2006/customXml" ds:itemID="{2B9702A5-151C-4E3E-93B2-E89519B1398C}">
  <ds:schemaRefs>
    <ds:schemaRef ds:uri="ESRI.ArcGIS.Mapping.OfficeIntegration.PowerPointInfo"/>
  </ds:schemaRefs>
</ds:datastoreItem>
</file>

<file path=customXml/itemProps27.xml><?xml version="1.0" encoding="utf-8"?>
<ds:datastoreItem xmlns:ds="http://schemas.openxmlformats.org/officeDocument/2006/customXml" ds:itemID="{2218B237-C0F6-4A46-B69C-183ECA9573EC}">
  <ds:schemaRefs>
    <ds:schemaRef ds:uri="ESRI.ArcGIS.Mapping.OfficeIntegration.PowerPointInfo"/>
  </ds:schemaRefs>
</ds:datastoreItem>
</file>

<file path=customXml/itemProps28.xml><?xml version="1.0" encoding="utf-8"?>
<ds:datastoreItem xmlns:ds="http://schemas.openxmlformats.org/officeDocument/2006/customXml" ds:itemID="{E0A775B5-1D6D-4CE0-BF48-3E38550F4B43}">
  <ds:schemaRefs>
    <ds:schemaRef ds:uri="ESRI.ArcGIS.Mapping.OfficeIntegration.PowerPointInfo"/>
  </ds:schemaRefs>
</ds:datastoreItem>
</file>

<file path=customXml/itemProps29.xml><?xml version="1.0" encoding="utf-8"?>
<ds:datastoreItem xmlns:ds="http://schemas.openxmlformats.org/officeDocument/2006/customXml" ds:itemID="{B727D26E-7D9A-4C0E-8AD8-0A9A65ADFCA0}">
  <ds:schemaRefs>
    <ds:schemaRef ds:uri="ESRI.ArcGIS.Mapping.OfficeIntegration.PowerPointInfo"/>
  </ds:schemaRefs>
</ds:datastoreItem>
</file>

<file path=customXml/itemProps3.xml><?xml version="1.0" encoding="utf-8"?>
<ds:datastoreItem xmlns:ds="http://schemas.openxmlformats.org/officeDocument/2006/customXml" ds:itemID="{E6766ACD-4A02-4B87-9C4C-87DAF53911EE}">
  <ds:schemaRefs>
    <ds:schemaRef ds:uri="ESRI.ArcGIS.Mapping.OfficeIntegration.PowerPointInfo"/>
  </ds:schemaRefs>
</ds:datastoreItem>
</file>

<file path=customXml/itemProps30.xml><?xml version="1.0" encoding="utf-8"?>
<ds:datastoreItem xmlns:ds="http://schemas.openxmlformats.org/officeDocument/2006/customXml" ds:itemID="{F04595ED-60F2-429D-BA3C-CF049FC4B798}">
  <ds:schemaRefs>
    <ds:schemaRef ds:uri="ESRI.ArcGIS.Mapping.OfficeIntegration.PowerPointInfo"/>
  </ds:schemaRefs>
</ds:datastoreItem>
</file>

<file path=customXml/itemProps31.xml><?xml version="1.0" encoding="utf-8"?>
<ds:datastoreItem xmlns:ds="http://schemas.openxmlformats.org/officeDocument/2006/customXml" ds:itemID="{BECA2237-E694-4EC3-BB61-BEF8928B8A5F}">
  <ds:schemaRefs>
    <ds:schemaRef ds:uri="ESRI.ArcGIS.Mapping.OfficeIntegration.PowerPointInfo"/>
  </ds:schemaRefs>
</ds:datastoreItem>
</file>

<file path=customXml/itemProps32.xml><?xml version="1.0" encoding="utf-8"?>
<ds:datastoreItem xmlns:ds="http://schemas.openxmlformats.org/officeDocument/2006/customXml" ds:itemID="{C6315702-EC49-4AE9-BA70-5C6E24E044E1}">
  <ds:schemaRefs>
    <ds:schemaRef ds:uri="ESRI.ArcGIS.Mapping.OfficeIntegration.PowerPointInfo"/>
  </ds:schemaRefs>
</ds:datastoreItem>
</file>

<file path=customXml/itemProps33.xml><?xml version="1.0" encoding="utf-8"?>
<ds:datastoreItem xmlns:ds="http://schemas.openxmlformats.org/officeDocument/2006/customXml" ds:itemID="{6EFC75CD-3775-4CC0-B177-0949E63A90E5}">
  <ds:schemaRefs>
    <ds:schemaRef ds:uri="ESRI.ArcGIS.Mapping.OfficeIntegration.PowerPointInfo"/>
  </ds:schemaRefs>
</ds:datastoreItem>
</file>

<file path=customXml/itemProps34.xml><?xml version="1.0" encoding="utf-8"?>
<ds:datastoreItem xmlns:ds="http://schemas.openxmlformats.org/officeDocument/2006/customXml" ds:itemID="{267EE3DA-C280-44B4-9E8F-8908882E9C1E}">
  <ds:schemaRefs>
    <ds:schemaRef ds:uri="ESRI.ArcGIS.Mapping.OfficeIntegration.PowerPointInfo"/>
  </ds:schemaRefs>
</ds:datastoreItem>
</file>

<file path=customXml/itemProps35.xml><?xml version="1.0" encoding="utf-8"?>
<ds:datastoreItem xmlns:ds="http://schemas.openxmlformats.org/officeDocument/2006/customXml" ds:itemID="{78F7FE07-29C1-4476-9851-22057FE48ABF}">
  <ds:schemaRefs>
    <ds:schemaRef ds:uri="ESRI.ArcGIS.Mapping.OfficeIntegration.PowerPointInfo"/>
  </ds:schemaRefs>
</ds:datastoreItem>
</file>

<file path=customXml/itemProps36.xml><?xml version="1.0" encoding="utf-8"?>
<ds:datastoreItem xmlns:ds="http://schemas.openxmlformats.org/officeDocument/2006/customXml" ds:itemID="{D287BBA2-74C3-47D4-9C8F-074218F1CC95}">
  <ds:schemaRefs>
    <ds:schemaRef ds:uri="ESRI.ArcGIS.Mapping.OfficeIntegration.PowerPointInfo"/>
  </ds:schemaRefs>
</ds:datastoreItem>
</file>

<file path=customXml/itemProps37.xml><?xml version="1.0" encoding="utf-8"?>
<ds:datastoreItem xmlns:ds="http://schemas.openxmlformats.org/officeDocument/2006/customXml" ds:itemID="{E0875B11-626A-45E8-B84F-4D9F78D501D4}">
  <ds:schemaRefs>
    <ds:schemaRef ds:uri="ESRI.ArcGIS.Mapping.OfficeIntegration.PowerPointInfo"/>
  </ds:schemaRefs>
</ds:datastoreItem>
</file>

<file path=customXml/itemProps38.xml><?xml version="1.0" encoding="utf-8"?>
<ds:datastoreItem xmlns:ds="http://schemas.openxmlformats.org/officeDocument/2006/customXml" ds:itemID="{EDAB4B3E-ACA0-4E13-BCF3-7ACD38409FCB}">
  <ds:schemaRefs>
    <ds:schemaRef ds:uri="ESRI.ArcGIS.Mapping.OfficeIntegration.PowerPointInfo"/>
  </ds:schemaRefs>
</ds:datastoreItem>
</file>

<file path=customXml/itemProps39.xml><?xml version="1.0" encoding="utf-8"?>
<ds:datastoreItem xmlns:ds="http://schemas.openxmlformats.org/officeDocument/2006/customXml" ds:itemID="{91A0930C-DB3F-4EE0-AE94-7FF702AB508F}">
  <ds:schemaRefs>
    <ds:schemaRef ds:uri="ESRI.ArcGIS.Mapping.OfficeIntegration.PowerPointInfo"/>
  </ds:schemaRefs>
</ds:datastoreItem>
</file>

<file path=customXml/itemProps4.xml><?xml version="1.0" encoding="utf-8"?>
<ds:datastoreItem xmlns:ds="http://schemas.openxmlformats.org/officeDocument/2006/customXml" ds:itemID="{75A5611A-7191-4FF1-A9AF-683E39D80204}">
  <ds:schemaRefs>
    <ds:schemaRef ds:uri="ESRI.ArcGIS.Mapping.OfficeIntegration.PowerPointInfo"/>
  </ds:schemaRefs>
</ds:datastoreItem>
</file>

<file path=customXml/itemProps40.xml><?xml version="1.0" encoding="utf-8"?>
<ds:datastoreItem xmlns:ds="http://schemas.openxmlformats.org/officeDocument/2006/customXml" ds:itemID="{A32151A1-E7CD-48DC-8720-23E309D2BE5B}">
  <ds:schemaRefs>
    <ds:schemaRef ds:uri="ESRI.ArcGIS.Mapping.OfficeIntegration.PowerPointInfo"/>
  </ds:schemaRefs>
</ds:datastoreItem>
</file>

<file path=customXml/itemProps41.xml><?xml version="1.0" encoding="utf-8"?>
<ds:datastoreItem xmlns:ds="http://schemas.openxmlformats.org/officeDocument/2006/customXml" ds:itemID="{0BE4E89E-15BA-4FF3-AD27-507633EEF0D3}">
  <ds:schemaRefs>
    <ds:schemaRef ds:uri="ESRI.ArcGIS.Mapping.OfficeIntegration.PowerPointInfo"/>
  </ds:schemaRefs>
</ds:datastoreItem>
</file>

<file path=customXml/itemProps42.xml><?xml version="1.0" encoding="utf-8"?>
<ds:datastoreItem xmlns:ds="http://schemas.openxmlformats.org/officeDocument/2006/customXml" ds:itemID="{EA027637-D1B5-4FE8-B386-C1752C9066E0}">
  <ds:schemaRefs>
    <ds:schemaRef ds:uri="ESRI.ArcGIS.Mapping.OfficeIntegration.PowerPointInfo"/>
  </ds:schemaRefs>
</ds:datastoreItem>
</file>

<file path=customXml/itemProps43.xml><?xml version="1.0" encoding="utf-8"?>
<ds:datastoreItem xmlns:ds="http://schemas.openxmlformats.org/officeDocument/2006/customXml" ds:itemID="{0188C13D-F0A2-47AC-9524-1BCB89C8E740}">
  <ds:schemaRefs>
    <ds:schemaRef ds:uri="ESRI.ArcGIS.Mapping.OfficeIntegration.PowerPointInfo"/>
  </ds:schemaRefs>
</ds:datastoreItem>
</file>

<file path=customXml/itemProps44.xml><?xml version="1.0" encoding="utf-8"?>
<ds:datastoreItem xmlns:ds="http://schemas.openxmlformats.org/officeDocument/2006/customXml" ds:itemID="{52693B6A-5E90-4B74-B762-B334B2EE8D1C}">
  <ds:schemaRefs>
    <ds:schemaRef ds:uri="ESRI.ArcGIS.Mapping.OfficeIntegration.PowerPointInfo"/>
  </ds:schemaRefs>
</ds:datastoreItem>
</file>

<file path=customXml/itemProps45.xml><?xml version="1.0" encoding="utf-8"?>
<ds:datastoreItem xmlns:ds="http://schemas.openxmlformats.org/officeDocument/2006/customXml" ds:itemID="{E3530BC7-893A-44F0-85B7-DA7420F5BD64}">
  <ds:schemaRefs>
    <ds:schemaRef ds:uri="ESRI.ArcGIS.Mapping.OfficeIntegration.PowerPointInfo"/>
  </ds:schemaRefs>
</ds:datastoreItem>
</file>

<file path=customXml/itemProps46.xml><?xml version="1.0" encoding="utf-8"?>
<ds:datastoreItem xmlns:ds="http://schemas.openxmlformats.org/officeDocument/2006/customXml" ds:itemID="{40A18C4E-AA89-404D-A791-BE042168122E}">
  <ds:schemaRefs>
    <ds:schemaRef ds:uri="ESRI.ArcGIS.Mapping.OfficeIntegration.PowerPointInfo"/>
  </ds:schemaRefs>
</ds:datastoreItem>
</file>

<file path=customXml/itemProps47.xml><?xml version="1.0" encoding="utf-8"?>
<ds:datastoreItem xmlns:ds="http://schemas.openxmlformats.org/officeDocument/2006/customXml" ds:itemID="{E0E718A4-42C7-42D2-87B6-1CDF29521660}">
  <ds:schemaRefs>
    <ds:schemaRef ds:uri="ESRI.ArcGIS.Mapping.OfficeIntegration.PowerPointInfo"/>
  </ds:schemaRefs>
</ds:datastoreItem>
</file>

<file path=customXml/itemProps48.xml><?xml version="1.0" encoding="utf-8"?>
<ds:datastoreItem xmlns:ds="http://schemas.openxmlformats.org/officeDocument/2006/customXml" ds:itemID="{FD041874-2F6E-4D7D-AE8C-78964076701A}">
  <ds:schemaRefs>
    <ds:schemaRef ds:uri="ESRI.ArcGIS.Mapping.OfficeIntegration.PowerPointInfo"/>
  </ds:schemaRefs>
</ds:datastoreItem>
</file>

<file path=customXml/itemProps49.xml><?xml version="1.0" encoding="utf-8"?>
<ds:datastoreItem xmlns:ds="http://schemas.openxmlformats.org/officeDocument/2006/customXml" ds:itemID="{05E2E42B-2464-4E0B-9B01-A577C7F2B634}">
  <ds:schemaRefs>
    <ds:schemaRef ds:uri="ESRI.ArcGIS.Mapping.OfficeIntegration.PowerPointInfo"/>
  </ds:schemaRefs>
</ds:datastoreItem>
</file>

<file path=customXml/itemProps5.xml><?xml version="1.0" encoding="utf-8"?>
<ds:datastoreItem xmlns:ds="http://schemas.openxmlformats.org/officeDocument/2006/customXml" ds:itemID="{6B7E3CF3-87F8-4576-BA3F-458E6D759E1A}">
  <ds:schemaRefs>
    <ds:schemaRef ds:uri="ESRI.ArcGIS.Mapping.OfficeIntegration.PowerPointInfo"/>
  </ds:schemaRefs>
</ds:datastoreItem>
</file>

<file path=customXml/itemProps50.xml><?xml version="1.0" encoding="utf-8"?>
<ds:datastoreItem xmlns:ds="http://schemas.openxmlformats.org/officeDocument/2006/customXml" ds:itemID="{F6F737CD-EBAE-479B-8F98-827173F044C0}">
  <ds:schemaRefs>
    <ds:schemaRef ds:uri="ESRI.ArcGIS.Mapping.OfficeIntegration.PowerPointInfo"/>
  </ds:schemaRefs>
</ds:datastoreItem>
</file>

<file path=customXml/itemProps51.xml><?xml version="1.0" encoding="utf-8"?>
<ds:datastoreItem xmlns:ds="http://schemas.openxmlformats.org/officeDocument/2006/customXml" ds:itemID="{EC0A7FEC-E776-4556-91EB-7F3B3A0685AD}">
  <ds:schemaRefs>
    <ds:schemaRef ds:uri="ESRI.ArcGIS.Mapping.OfficeIntegration.PowerPointInfo"/>
  </ds:schemaRefs>
</ds:datastoreItem>
</file>

<file path=customXml/itemProps52.xml><?xml version="1.0" encoding="utf-8"?>
<ds:datastoreItem xmlns:ds="http://schemas.openxmlformats.org/officeDocument/2006/customXml" ds:itemID="{ECCE271C-408E-4F21-AD4C-CA138B1690A3}">
  <ds:schemaRefs>
    <ds:schemaRef ds:uri="ESRI.ArcGIS.Mapping.OfficeIntegration.PowerPointInfo"/>
  </ds:schemaRefs>
</ds:datastoreItem>
</file>

<file path=customXml/itemProps53.xml><?xml version="1.0" encoding="utf-8"?>
<ds:datastoreItem xmlns:ds="http://schemas.openxmlformats.org/officeDocument/2006/customXml" ds:itemID="{3918109E-6C5C-4064-8235-57C92E8F10ED}">
  <ds:schemaRefs>
    <ds:schemaRef ds:uri="ESRI.ArcGIS.Mapping.OfficeIntegration.PowerPointInfo"/>
  </ds:schemaRefs>
</ds:datastoreItem>
</file>

<file path=customXml/itemProps54.xml><?xml version="1.0" encoding="utf-8"?>
<ds:datastoreItem xmlns:ds="http://schemas.openxmlformats.org/officeDocument/2006/customXml" ds:itemID="{643E9D23-A7C9-4F39-990E-9A2A8EEAC05A}">
  <ds:schemaRefs>
    <ds:schemaRef ds:uri="ESRI.ArcGIS.Mapping.OfficeIntegration.PowerPointInfo"/>
  </ds:schemaRefs>
</ds:datastoreItem>
</file>

<file path=customXml/itemProps55.xml><?xml version="1.0" encoding="utf-8"?>
<ds:datastoreItem xmlns:ds="http://schemas.openxmlformats.org/officeDocument/2006/customXml" ds:itemID="{D3897FFD-AB08-4BB1-B8CA-B79B9450C85D}">
  <ds:schemaRefs>
    <ds:schemaRef ds:uri="ESRI.ArcGIS.Mapping.OfficeIntegration.PowerPointInfo"/>
  </ds:schemaRefs>
</ds:datastoreItem>
</file>

<file path=customXml/itemProps56.xml><?xml version="1.0" encoding="utf-8"?>
<ds:datastoreItem xmlns:ds="http://schemas.openxmlformats.org/officeDocument/2006/customXml" ds:itemID="{30E8C841-4225-4522-9D0D-3B10694B02A8}">
  <ds:schemaRefs>
    <ds:schemaRef ds:uri="ESRI.ArcGIS.Mapping.OfficeIntegration.PowerPointInfo"/>
  </ds:schemaRefs>
</ds:datastoreItem>
</file>

<file path=customXml/itemProps57.xml><?xml version="1.0" encoding="utf-8"?>
<ds:datastoreItem xmlns:ds="http://schemas.openxmlformats.org/officeDocument/2006/customXml" ds:itemID="{7F1F4AEA-E66C-469F-BE5D-25BDECA6F9FF}">
  <ds:schemaRefs>
    <ds:schemaRef ds:uri="ESRI.ArcGIS.Mapping.OfficeIntegration.PowerPointInfo"/>
  </ds:schemaRefs>
</ds:datastoreItem>
</file>

<file path=customXml/itemProps58.xml><?xml version="1.0" encoding="utf-8"?>
<ds:datastoreItem xmlns:ds="http://schemas.openxmlformats.org/officeDocument/2006/customXml" ds:itemID="{87FF4755-4748-4508-BD13-0C419D83E071}">
  <ds:schemaRefs>
    <ds:schemaRef ds:uri="ESRI.ArcGIS.Mapping.OfficeIntegration.PowerPointInfo"/>
  </ds:schemaRefs>
</ds:datastoreItem>
</file>

<file path=customXml/itemProps59.xml><?xml version="1.0" encoding="utf-8"?>
<ds:datastoreItem xmlns:ds="http://schemas.openxmlformats.org/officeDocument/2006/customXml" ds:itemID="{5EAFFE03-BBBB-4771-97D7-935E8744BF57}">
  <ds:schemaRefs>
    <ds:schemaRef ds:uri="ESRI.ArcGIS.Mapping.OfficeIntegration.PowerPointInfo"/>
  </ds:schemaRefs>
</ds:datastoreItem>
</file>

<file path=customXml/itemProps6.xml><?xml version="1.0" encoding="utf-8"?>
<ds:datastoreItem xmlns:ds="http://schemas.openxmlformats.org/officeDocument/2006/customXml" ds:itemID="{86884BDF-AEE2-4E21-AB5D-7EB14B923246}">
  <ds:schemaRefs>
    <ds:schemaRef ds:uri="ESRI.ArcGIS.Mapping.OfficeIntegration.PowerPointInfo"/>
  </ds:schemaRefs>
</ds:datastoreItem>
</file>

<file path=customXml/itemProps60.xml><?xml version="1.0" encoding="utf-8"?>
<ds:datastoreItem xmlns:ds="http://schemas.openxmlformats.org/officeDocument/2006/customXml" ds:itemID="{E22F3AC9-239C-4E51-94D0-ADB93C0A64A8}">
  <ds:schemaRefs>
    <ds:schemaRef ds:uri="ESRI.ArcGIS.Mapping.OfficeIntegration.PowerPointInfo"/>
  </ds:schemaRefs>
</ds:datastoreItem>
</file>

<file path=customXml/itemProps61.xml><?xml version="1.0" encoding="utf-8"?>
<ds:datastoreItem xmlns:ds="http://schemas.openxmlformats.org/officeDocument/2006/customXml" ds:itemID="{7BBAEA7A-E2C9-40CB-96F9-7E550AECF28C}">
  <ds:schemaRefs>
    <ds:schemaRef ds:uri="ESRI.ArcGIS.Mapping.OfficeIntegration.PowerPointInfo"/>
  </ds:schemaRefs>
</ds:datastoreItem>
</file>

<file path=customXml/itemProps62.xml><?xml version="1.0" encoding="utf-8"?>
<ds:datastoreItem xmlns:ds="http://schemas.openxmlformats.org/officeDocument/2006/customXml" ds:itemID="{56A0DEAC-839C-4C3F-B350-54C1EBEC91C1}">
  <ds:schemaRefs>
    <ds:schemaRef ds:uri="ESRI.ArcGIS.Mapping.OfficeIntegration.PowerPointInfo"/>
  </ds:schemaRefs>
</ds:datastoreItem>
</file>

<file path=customXml/itemProps63.xml><?xml version="1.0" encoding="utf-8"?>
<ds:datastoreItem xmlns:ds="http://schemas.openxmlformats.org/officeDocument/2006/customXml" ds:itemID="{1E45A3DB-01B7-4C94-8E59-3E0697F380F8}">
  <ds:schemaRefs>
    <ds:schemaRef ds:uri="ESRI.ArcGIS.Mapping.OfficeIntegration.PowerPointInfo"/>
  </ds:schemaRefs>
</ds:datastoreItem>
</file>

<file path=customXml/itemProps64.xml><?xml version="1.0" encoding="utf-8"?>
<ds:datastoreItem xmlns:ds="http://schemas.openxmlformats.org/officeDocument/2006/customXml" ds:itemID="{A70E3658-5B36-4910-A90B-3A768318C961}">
  <ds:schemaRefs>
    <ds:schemaRef ds:uri="ESRI.ArcGIS.Mapping.OfficeIntegration.PowerPointInfo"/>
  </ds:schemaRefs>
</ds:datastoreItem>
</file>

<file path=customXml/itemProps65.xml><?xml version="1.0" encoding="utf-8"?>
<ds:datastoreItem xmlns:ds="http://schemas.openxmlformats.org/officeDocument/2006/customXml" ds:itemID="{F8A6F87B-0B93-4CC0-AED7-41E956A7278B}">
  <ds:schemaRefs>
    <ds:schemaRef ds:uri="ESRI.ArcGIS.Mapping.OfficeIntegration.PowerPointInfo"/>
  </ds:schemaRefs>
</ds:datastoreItem>
</file>

<file path=customXml/itemProps66.xml><?xml version="1.0" encoding="utf-8"?>
<ds:datastoreItem xmlns:ds="http://schemas.openxmlformats.org/officeDocument/2006/customXml" ds:itemID="{BD745BAC-F4DE-43DC-8612-5FC6E5AF11E5}">
  <ds:schemaRefs>
    <ds:schemaRef ds:uri="ESRI.ArcGIS.Mapping.OfficeIntegration.PowerPointInfo"/>
  </ds:schemaRefs>
</ds:datastoreItem>
</file>

<file path=customXml/itemProps67.xml><?xml version="1.0" encoding="utf-8"?>
<ds:datastoreItem xmlns:ds="http://schemas.openxmlformats.org/officeDocument/2006/customXml" ds:itemID="{3407F4D3-E60E-4B1C-9D94-7AC55C1E9324}">
  <ds:schemaRefs>
    <ds:schemaRef ds:uri="ESRI.ArcGIS.Mapping.OfficeIntegration.PowerPointInfo"/>
  </ds:schemaRefs>
</ds:datastoreItem>
</file>

<file path=customXml/itemProps68.xml><?xml version="1.0" encoding="utf-8"?>
<ds:datastoreItem xmlns:ds="http://schemas.openxmlformats.org/officeDocument/2006/customXml" ds:itemID="{E7E35FA0-E7CB-46F3-8378-E45F0763D52A}">
  <ds:schemaRefs>
    <ds:schemaRef ds:uri="ESRI.ArcGIS.Mapping.OfficeIntegration.PowerPointInfo"/>
  </ds:schemaRefs>
</ds:datastoreItem>
</file>

<file path=customXml/itemProps69.xml><?xml version="1.0" encoding="utf-8"?>
<ds:datastoreItem xmlns:ds="http://schemas.openxmlformats.org/officeDocument/2006/customXml" ds:itemID="{80F57E66-80C1-422B-92AE-92F4A23D5F69}">
  <ds:schemaRefs>
    <ds:schemaRef ds:uri="ESRI.ArcGIS.Mapping.OfficeIntegration.PowerPointInfo"/>
  </ds:schemaRefs>
</ds:datastoreItem>
</file>

<file path=customXml/itemProps7.xml><?xml version="1.0" encoding="utf-8"?>
<ds:datastoreItem xmlns:ds="http://schemas.openxmlformats.org/officeDocument/2006/customXml" ds:itemID="{7D1EA292-88C0-4912-9DF2-0C0ACF4BF137}">
  <ds:schemaRefs>
    <ds:schemaRef ds:uri="ESRI.ArcGIS.Mapping.OfficeIntegration.PowerPointInfo"/>
  </ds:schemaRefs>
</ds:datastoreItem>
</file>

<file path=customXml/itemProps70.xml><?xml version="1.0" encoding="utf-8"?>
<ds:datastoreItem xmlns:ds="http://schemas.openxmlformats.org/officeDocument/2006/customXml" ds:itemID="{2C0495FD-350B-4DA0-8C16-EDAEA81FE241}">
  <ds:schemaRefs>
    <ds:schemaRef ds:uri="ESRI.ArcGIS.Mapping.OfficeIntegration.PowerPointInfo"/>
  </ds:schemaRefs>
</ds:datastoreItem>
</file>

<file path=customXml/itemProps71.xml><?xml version="1.0" encoding="utf-8"?>
<ds:datastoreItem xmlns:ds="http://schemas.openxmlformats.org/officeDocument/2006/customXml" ds:itemID="{A14B4816-D386-4BBD-8B41-75C833D55DDB}">
  <ds:schemaRefs>
    <ds:schemaRef ds:uri="ESRI.ArcGIS.Mapping.OfficeIntegration.PowerPointInfo"/>
  </ds:schemaRefs>
</ds:datastoreItem>
</file>

<file path=customXml/itemProps72.xml><?xml version="1.0" encoding="utf-8"?>
<ds:datastoreItem xmlns:ds="http://schemas.openxmlformats.org/officeDocument/2006/customXml" ds:itemID="{57C4FD25-F1CA-450D-B893-B2C6CFDB9548}">
  <ds:schemaRefs>
    <ds:schemaRef ds:uri="ESRI.ArcGIS.Mapping.OfficeIntegration.PowerPointInfo"/>
  </ds:schemaRefs>
</ds:datastoreItem>
</file>

<file path=customXml/itemProps73.xml><?xml version="1.0" encoding="utf-8"?>
<ds:datastoreItem xmlns:ds="http://schemas.openxmlformats.org/officeDocument/2006/customXml" ds:itemID="{335E76CA-2E7D-4F24-916B-E197ADAE6779}">
  <ds:schemaRefs>
    <ds:schemaRef ds:uri="ESRI.ArcGIS.Mapping.OfficeIntegration.PowerPointInfo"/>
  </ds:schemaRefs>
</ds:datastoreItem>
</file>

<file path=customXml/itemProps74.xml><?xml version="1.0" encoding="utf-8"?>
<ds:datastoreItem xmlns:ds="http://schemas.openxmlformats.org/officeDocument/2006/customXml" ds:itemID="{94A8965D-4CC3-43BF-8B64-35F52B6D04FF}">
  <ds:schemaRefs>
    <ds:schemaRef ds:uri="ESRI.ArcGIS.Mapping.OfficeIntegration.PowerPointInfo"/>
  </ds:schemaRefs>
</ds:datastoreItem>
</file>

<file path=customXml/itemProps75.xml><?xml version="1.0" encoding="utf-8"?>
<ds:datastoreItem xmlns:ds="http://schemas.openxmlformats.org/officeDocument/2006/customXml" ds:itemID="{DB4724D5-074B-45A9-B6CB-553872941AE1}">
  <ds:schemaRefs>
    <ds:schemaRef ds:uri="ESRI.ArcGIS.Mapping.OfficeIntegration.PowerPointInfo"/>
  </ds:schemaRefs>
</ds:datastoreItem>
</file>

<file path=customXml/itemProps76.xml><?xml version="1.0" encoding="utf-8"?>
<ds:datastoreItem xmlns:ds="http://schemas.openxmlformats.org/officeDocument/2006/customXml" ds:itemID="{B92C02F9-014A-4B7B-B37A-2B54D299F15B}">
  <ds:schemaRefs>
    <ds:schemaRef ds:uri="ESRI.ArcGIS.Mapping.OfficeIntegration.PowerPointInfo"/>
  </ds:schemaRefs>
</ds:datastoreItem>
</file>

<file path=customXml/itemProps77.xml><?xml version="1.0" encoding="utf-8"?>
<ds:datastoreItem xmlns:ds="http://schemas.openxmlformats.org/officeDocument/2006/customXml" ds:itemID="{ED0D85A9-39B1-4F02-B457-BD1A7D213FA9}">
  <ds:schemaRefs>
    <ds:schemaRef ds:uri="ESRI.ArcGIS.Mapping.OfficeIntegration.PowerPointInfo"/>
  </ds:schemaRefs>
</ds:datastoreItem>
</file>

<file path=customXml/itemProps78.xml><?xml version="1.0" encoding="utf-8"?>
<ds:datastoreItem xmlns:ds="http://schemas.openxmlformats.org/officeDocument/2006/customXml" ds:itemID="{8C41EDF8-5F8F-4B88-81B2-C211BC89038D}">
  <ds:schemaRefs>
    <ds:schemaRef ds:uri="ESRI.ArcGIS.Mapping.OfficeIntegration.PowerPointInfo"/>
  </ds:schemaRefs>
</ds:datastoreItem>
</file>

<file path=customXml/itemProps79.xml><?xml version="1.0" encoding="utf-8"?>
<ds:datastoreItem xmlns:ds="http://schemas.openxmlformats.org/officeDocument/2006/customXml" ds:itemID="{7503FE53-BEB0-49D0-A13E-D390431FCFE3}">
  <ds:schemaRefs>
    <ds:schemaRef ds:uri="ESRI.ArcGIS.Mapping.OfficeIntegration.PowerPointInfo"/>
  </ds:schemaRefs>
</ds:datastoreItem>
</file>

<file path=customXml/itemProps8.xml><?xml version="1.0" encoding="utf-8"?>
<ds:datastoreItem xmlns:ds="http://schemas.openxmlformats.org/officeDocument/2006/customXml" ds:itemID="{574D95FF-FD7E-4396-8DF5-9785CA6852CD}">
  <ds:schemaRefs>
    <ds:schemaRef ds:uri="ESRI.ArcGIS.Mapping.OfficeIntegration.PowerPointInfo"/>
  </ds:schemaRefs>
</ds:datastoreItem>
</file>

<file path=customXml/itemProps80.xml><?xml version="1.0" encoding="utf-8"?>
<ds:datastoreItem xmlns:ds="http://schemas.openxmlformats.org/officeDocument/2006/customXml" ds:itemID="{7D3A8954-6A28-4326-A827-19C2319438A4}">
  <ds:schemaRefs>
    <ds:schemaRef ds:uri="ESRI.ArcGIS.Mapping.OfficeIntegration.PowerPointInfo"/>
  </ds:schemaRefs>
</ds:datastoreItem>
</file>

<file path=customXml/itemProps81.xml><?xml version="1.0" encoding="utf-8"?>
<ds:datastoreItem xmlns:ds="http://schemas.openxmlformats.org/officeDocument/2006/customXml" ds:itemID="{9314B452-D9E1-4C56-8248-C4677F2C05D2}">
  <ds:schemaRefs>
    <ds:schemaRef ds:uri="ESRI.ArcGIS.Mapping.OfficeIntegration.PowerPointInfo"/>
  </ds:schemaRefs>
</ds:datastoreItem>
</file>

<file path=customXml/itemProps82.xml><?xml version="1.0" encoding="utf-8"?>
<ds:datastoreItem xmlns:ds="http://schemas.openxmlformats.org/officeDocument/2006/customXml" ds:itemID="{1A0CCFBA-0BA6-43C5-825F-C19EFE34D504}">
  <ds:schemaRefs>
    <ds:schemaRef ds:uri="ESRI.ArcGIS.Mapping.OfficeIntegration.PowerPointInfo"/>
  </ds:schemaRefs>
</ds:datastoreItem>
</file>

<file path=customXml/itemProps83.xml><?xml version="1.0" encoding="utf-8"?>
<ds:datastoreItem xmlns:ds="http://schemas.openxmlformats.org/officeDocument/2006/customXml" ds:itemID="{17D91B0D-76E0-4CB3-ABB8-6B75CA88610E}">
  <ds:schemaRefs>
    <ds:schemaRef ds:uri="ESRI.ArcGIS.Mapping.OfficeIntegration.PowerPointInfo"/>
  </ds:schemaRefs>
</ds:datastoreItem>
</file>

<file path=customXml/itemProps84.xml><?xml version="1.0" encoding="utf-8"?>
<ds:datastoreItem xmlns:ds="http://schemas.openxmlformats.org/officeDocument/2006/customXml" ds:itemID="{F6A79526-15D7-4556-8F0A-D6EACC84C7A7}">
  <ds:schemaRefs>
    <ds:schemaRef ds:uri="ESRI.ArcGIS.Mapping.OfficeIntegration.PowerPointInfo"/>
  </ds:schemaRefs>
</ds:datastoreItem>
</file>

<file path=customXml/itemProps85.xml><?xml version="1.0" encoding="utf-8"?>
<ds:datastoreItem xmlns:ds="http://schemas.openxmlformats.org/officeDocument/2006/customXml" ds:itemID="{690FA2B7-1A51-4BC0-B87E-7F223183F9A9}">
  <ds:schemaRefs>
    <ds:schemaRef ds:uri="ESRI.ArcGIS.Mapping.OfficeIntegration.PowerPointInfo"/>
  </ds:schemaRefs>
</ds:datastoreItem>
</file>

<file path=customXml/itemProps86.xml><?xml version="1.0" encoding="utf-8"?>
<ds:datastoreItem xmlns:ds="http://schemas.openxmlformats.org/officeDocument/2006/customXml" ds:itemID="{91A33783-4C6D-43F1-A85F-FC3B80C983CC}">
  <ds:schemaRefs>
    <ds:schemaRef ds:uri="ESRI.ArcGIS.Mapping.OfficeIntegration.PowerPointInfo"/>
  </ds:schemaRefs>
</ds:datastoreItem>
</file>

<file path=customXml/itemProps87.xml><?xml version="1.0" encoding="utf-8"?>
<ds:datastoreItem xmlns:ds="http://schemas.openxmlformats.org/officeDocument/2006/customXml" ds:itemID="{AE26E2C6-9178-4407-9229-D445270FB325}">
  <ds:schemaRefs>
    <ds:schemaRef ds:uri="ESRI.ArcGIS.Mapping.OfficeIntegration.PowerPointInfo"/>
  </ds:schemaRefs>
</ds:datastoreItem>
</file>

<file path=customXml/itemProps88.xml><?xml version="1.0" encoding="utf-8"?>
<ds:datastoreItem xmlns:ds="http://schemas.openxmlformats.org/officeDocument/2006/customXml" ds:itemID="{30F72F6E-CC40-4338-A520-9730FB0D32A6}">
  <ds:schemaRefs>
    <ds:schemaRef ds:uri="ESRI.ArcGIS.Mapping.OfficeIntegration.PowerPointInfo"/>
  </ds:schemaRefs>
</ds:datastoreItem>
</file>

<file path=customXml/itemProps89.xml><?xml version="1.0" encoding="utf-8"?>
<ds:datastoreItem xmlns:ds="http://schemas.openxmlformats.org/officeDocument/2006/customXml" ds:itemID="{C15B5771-AFF1-447E-B07C-682D731CBB7F}">
  <ds:schemaRefs>
    <ds:schemaRef ds:uri="ESRI.ArcGIS.Mapping.OfficeIntegration.PowerPointInfo"/>
  </ds:schemaRefs>
</ds:datastoreItem>
</file>

<file path=customXml/itemProps9.xml><?xml version="1.0" encoding="utf-8"?>
<ds:datastoreItem xmlns:ds="http://schemas.openxmlformats.org/officeDocument/2006/customXml" ds:itemID="{BC48C3D3-814B-4792-A517-69672BD528FB}">
  <ds:schemaRefs>
    <ds:schemaRef ds:uri="ESRI.ArcGIS.Mapping.OfficeIntegration.PowerPointInfo"/>
  </ds:schemaRefs>
</ds:datastoreItem>
</file>

<file path=customXml/itemProps90.xml><?xml version="1.0" encoding="utf-8"?>
<ds:datastoreItem xmlns:ds="http://schemas.openxmlformats.org/officeDocument/2006/customXml" ds:itemID="{8D47A212-01C7-4A6F-852B-6CB4CC1873F8}">
  <ds:schemaRefs>
    <ds:schemaRef ds:uri="ESRI.ArcGIS.Mapping.OfficeIntegration.PowerPointInfo"/>
  </ds:schemaRefs>
</ds:datastoreItem>
</file>

<file path=customXml/itemProps91.xml><?xml version="1.0" encoding="utf-8"?>
<ds:datastoreItem xmlns:ds="http://schemas.openxmlformats.org/officeDocument/2006/customXml" ds:itemID="{9CD06364-A260-44BB-A980-CB1273641CAC}">
  <ds:schemaRefs>
    <ds:schemaRef ds:uri="ESRI.ArcGIS.Mapping.OfficeIntegration.PowerPointInfo"/>
  </ds:schemaRefs>
</ds:datastoreItem>
</file>

<file path=customXml/itemProps92.xml><?xml version="1.0" encoding="utf-8"?>
<ds:datastoreItem xmlns:ds="http://schemas.openxmlformats.org/officeDocument/2006/customXml" ds:itemID="{E175B001-F2A6-4F41-BC3B-361A67971EA7}">
  <ds:schemaRefs>
    <ds:schemaRef ds:uri="ESRI.ArcGIS.Mapping.OfficeIntegration.PowerPointInfo"/>
  </ds:schemaRefs>
</ds:datastoreItem>
</file>

<file path=customXml/itemProps93.xml><?xml version="1.0" encoding="utf-8"?>
<ds:datastoreItem xmlns:ds="http://schemas.openxmlformats.org/officeDocument/2006/customXml" ds:itemID="{3F9C6784-DCBE-4411-806B-0474D6D29E32}">
  <ds:schemaRefs>
    <ds:schemaRef ds:uri="ESRI.ArcGIS.Mapping.OfficeIntegration.PowerPointInfo"/>
  </ds:schemaRefs>
</ds:datastoreItem>
</file>

<file path=customXml/itemProps94.xml><?xml version="1.0" encoding="utf-8"?>
<ds:datastoreItem xmlns:ds="http://schemas.openxmlformats.org/officeDocument/2006/customXml" ds:itemID="{5D8752BB-6B13-4187-8612-C5DD69AECFD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Median</Template>
  <TotalTime>15952</TotalTime>
  <Words>2152</Words>
  <Application>Microsoft Office PowerPoint</Application>
  <PresentationFormat>Widescreen</PresentationFormat>
  <Paragraphs>372</Paragraphs>
  <Slides>49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Tw Cen MT</vt:lpstr>
      <vt:lpstr>Wingdings</vt:lpstr>
      <vt:lpstr>Wingdings 2</vt:lpstr>
      <vt:lpstr>Median</vt:lpstr>
      <vt:lpstr>Disaster-B2H: Leveraging Brownfields to Healthfields for Disaster Recovery</vt:lpstr>
      <vt:lpstr>Meet the Disaster- B2H Presenters</vt:lpstr>
      <vt:lpstr>Agenda</vt:lpstr>
      <vt:lpstr>B2H: Model Approach</vt:lpstr>
      <vt:lpstr>PowerPoint Presentation</vt:lpstr>
      <vt:lpstr>B2H:  Triple Bottom Line Benefits </vt:lpstr>
      <vt:lpstr>PowerPoint Presentation</vt:lpstr>
      <vt:lpstr>B2H Success Model: Environmental Justice (Clearwater, FL) </vt:lpstr>
      <vt:lpstr>PowerPoint Presentation</vt:lpstr>
      <vt:lpstr>PowerPoint Presentation</vt:lpstr>
      <vt:lpstr>B2H Success Model:  Vision Health (Pikeville, KY)</vt:lpstr>
      <vt:lpstr>PowerPoint Presentation</vt:lpstr>
      <vt:lpstr>PowerPoint Presentation</vt:lpstr>
      <vt:lpstr>PowerPoint Presentation</vt:lpstr>
      <vt:lpstr>BUILD Act Highlights for Communities</vt:lpstr>
      <vt:lpstr>BUILD Act Highlights for Communities</vt:lpstr>
      <vt:lpstr>BUILD Act Highlights for Communities</vt:lpstr>
      <vt:lpstr>BUILD Act Highlights for Communities</vt:lpstr>
      <vt:lpstr>BUILD Act Highlights for Communities</vt:lpstr>
      <vt:lpstr>BUILD Act Highlights for Communities</vt:lpstr>
      <vt:lpstr>Disaster-B2H: Getting Started</vt:lpstr>
      <vt:lpstr>Disaster-B2H: Capturing  Assets </vt:lpstr>
      <vt:lpstr>Disaster B2H: Ready to Launch</vt:lpstr>
      <vt:lpstr>More Information and Resources </vt:lpstr>
      <vt:lpstr>     Disaster-B2H in Houston  QUESTIONS?</vt:lpstr>
      <vt:lpstr>https://brownfieldlistings.com/  info@brownfieldlistings.com</vt:lpstr>
      <vt:lpstr>Bringing B2H to Disaster-Prone Houston</vt:lpstr>
      <vt:lpstr>Houston Challenges</vt:lpstr>
      <vt:lpstr>Houston Challenges</vt:lpstr>
      <vt:lpstr>Houston Challenges</vt:lpstr>
      <vt:lpstr>ROADMAP TO RESILIENCE </vt:lpstr>
      <vt:lpstr>Identify Disaster-Prone Areas</vt:lpstr>
      <vt:lpstr>Flooded Superfund Sites</vt:lpstr>
      <vt:lpstr>Flooded Brownfields</vt:lpstr>
      <vt:lpstr>2. Prioritize Neighborhoods</vt:lpstr>
      <vt:lpstr>3. Identify Potential Parcels</vt:lpstr>
      <vt:lpstr>4. Perform Environmental Site Assessment </vt:lpstr>
      <vt:lpstr>4. Identify Potential End Uses</vt:lpstr>
      <vt:lpstr>5. Select Acquisition Avenue</vt:lpstr>
      <vt:lpstr>6. Find Community Partners</vt:lpstr>
      <vt:lpstr>7. Development / Clean Up</vt:lpstr>
      <vt:lpstr>Case STUDY DISCUSSION</vt:lpstr>
      <vt:lpstr>Contamination Diagnosis (Brownfields)</vt:lpstr>
      <vt:lpstr>Community Engagement (2)</vt:lpstr>
      <vt:lpstr>Solutions to Contamination Challenges (Healthfields) </vt:lpstr>
      <vt:lpstr>QUESTIONS</vt:lpstr>
      <vt:lpstr>NexT STEPS</vt:lpstr>
      <vt:lpstr>Plans to Continue Disaster B2H Discussion </vt:lpstr>
      <vt:lpstr>FOR MORE INFORMATION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B2H MFN National Project</dc:title>
  <dc:creator>Michael Duenas</dc:creator>
  <cp:lastModifiedBy>Natalie Cochran</cp:lastModifiedBy>
  <cp:revision>215</cp:revision>
  <cp:lastPrinted>2018-07-09T18:57:34Z</cp:lastPrinted>
  <dcterms:created xsi:type="dcterms:W3CDTF">2017-10-06T15:21:55Z</dcterms:created>
  <dcterms:modified xsi:type="dcterms:W3CDTF">2021-08-27T16:30:09Z</dcterms:modified>
</cp:coreProperties>
</file>